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3" r:id="rId6"/>
    <p:sldId id="261" r:id="rId7"/>
    <p:sldId id="260" r:id="rId8"/>
    <p:sldId id="262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7F53A-5379-4A32-8A06-7F43A6CFD5F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969E5-1A22-4A76-BE3B-9FAF23798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362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8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3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7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9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5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4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9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8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05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8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174CA-7119-4D3E-9F2B-93ED23072D14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3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030789" cy="23876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Schoharie Central School District</a:t>
            </a:r>
            <a:endParaRPr lang="en-US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805985"/>
          </a:xfrm>
        </p:spPr>
        <p:txBody>
          <a:bodyPr>
            <a:normAutofit fontScale="77500" lnSpcReduction="20000"/>
          </a:bodyPr>
          <a:lstStyle/>
          <a:p>
            <a:endParaRPr lang="en-US" sz="4000" b="1" dirty="0" smtClean="0"/>
          </a:p>
          <a:p>
            <a:r>
              <a:rPr lang="en-US" sz="6400" b="1" i="1" dirty="0" smtClean="0"/>
              <a:t>Budget Presentation</a:t>
            </a:r>
          </a:p>
          <a:p>
            <a:r>
              <a:rPr lang="en-US" sz="6400" b="1" i="1" dirty="0" smtClean="0"/>
              <a:t>March 16, 2023</a:t>
            </a:r>
            <a:endParaRPr lang="en-US" sz="6400" b="1" i="1" dirty="0"/>
          </a:p>
        </p:txBody>
      </p:sp>
    </p:spTree>
    <p:extLst>
      <p:ext uri="{BB962C8B-B14F-4D97-AF65-F5344CB8AC3E}">
        <p14:creationId xmlns:p14="http://schemas.microsoft.com/office/powerpoint/2010/main" val="24896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Preliminary 2023-2024 Budget Objectives/Goals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Provide a focused budget that places our students as the top priority </a:t>
            </a:r>
          </a:p>
          <a:p>
            <a:r>
              <a:rPr lang="en-US" sz="3200" dirty="0"/>
              <a:t>Maintain fiscal responsibility to our Schoharie </a:t>
            </a:r>
            <a:r>
              <a:rPr lang="en-US" sz="3200" dirty="0" smtClean="0"/>
              <a:t>taxpayers</a:t>
            </a:r>
          </a:p>
          <a:p>
            <a:r>
              <a:rPr lang="en-US" sz="3200" dirty="0" smtClean="0"/>
              <a:t>Sustain fiscal capacity for the district to consistently provide programs/services for 2023-2024 and for years to come</a:t>
            </a:r>
          </a:p>
          <a:p>
            <a:r>
              <a:rPr lang="en-US" sz="3200" dirty="0"/>
              <a:t>Continuation of mandatory educational </a:t>
            </a:r>
            <a:r>
              <a:rPr lang="en-US" sz="3200" dirty="0" smtClean="0"/>
              <a:t>programming and support services for our students</a:t>
            </a:r>
          </a:p>
          <a:p>
            <a:r>
              <a:rPr lang="en-US" sz="3200" dirty="0" smtClean="0"/>
              <a:t>Ensure that our students are college and/or career ready</a:t>
            </a:r>
          </a:p>
        </p:txBody>
      </p:sp>
    </p:spTree>
    <p:extLst>
      <p:ext uri="{BB962C8B-B14F-4D97-AF65-F5344CB8AC3E}">
        <p14:creationId xmlns:p14="http://schemas.microsoft.com/office/powerpoint/2010/main" val="191108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Preliminary 2023-2024 Budget Highlights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sz="3200" dirty="0" smtClean="0"/>
              <a:t>Preliminary </a:t>
            </a:r>
            <a:r>
              <a:rPr lang="en-US" sz="3200" dirty="0"/>
              <a:t>tax levy, </a:t>
            </a:r>
            <a:r>
              <a:rPr lang="en-US" sz="3200" dirty="0" smtClean="0"/>
              <a:t>projects </a:t>
            </a:r>
            <a:r>
              <a:rPr lang="en-US" sz="3200" dirty="0"/>
              <a:t>for next year to be a </a:t>
            </a:r>
            <a:r>
              <a:rPr lang="en-US" sz="3200" b="1" i="1" dirty="0">
                <a:solidFill>
                  <a:srgbClr val="0070C0"/>
                </a:solidFill>
              </a:rPr>
              <a:t>0</a:t>
            </a:r>
            <a:r>
              <a:rPr lang="en-US" sz="3200" b="1" i="1" dirty="0" smtClean="0">
                <a:solidFill>
                  <a:srgbClr val="0070C0"/>
                </a:solidFill>
              </a:rPr>
              <a:t>.23% INCREASE</a:t>
            </a:r>
          </a:p>
          <a:p>
            <a:pPr marL="0" lvl="0" indent="0">
              <a:buNone/>
            </a:pPr>
            <a:r>
              <a:rPr lang="en-US" sz="3200" i="1" dirty="0" smtClean="0"/>
              <a:t>**This is only a $20K increase from the prior year</a:t>
            </a:r>
          </a:p>
          <a:p>
            <a:pPr lvl="0"/>
            <a:r>
              <a:rPr lang="en-US" sz="3200" dirty="0" smtClean="0"/>
              <a:t>Projected </a:t>
            </a:r>
            <a:r>
              <a:rPr lang="en-US" sz="3200" b="1" i="1" dirty="0" smtClean="0">
                <a:solidFill>
                  <a:srgbClr val="0070C0"/>
                </a:solidFill>
              </a:rPr>
              <a:t>4.34% INCREASE </a:t>
            </a:r>
            <a:r>
              <a:rPr lang="en-US" sz="3200" dirty="0" smtClean="0"/>
              <a:t>in State Aid – An approximate $591,000 increase from last year</a:t>
            </a:r>
          </a:p>
          <a:p>
            <a:pPr lvl="0"/>
            <a:r>
              <a:rPr lang="en-US" sz="3200" dirty="0" smtClean="0"/>
              <a:t>This preliminary budget maintains all educational programs, services and enhancements from the prior year</a:t>
            </a:r>
          </a:p>
          <a:p>
            <a:pPr lvl="0"/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3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Appropriation Status of the 2023-2024 Budget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urrent projections – The district is looking </a:t>
            </a:r>
            <a:r>
              <a:rPr lang="en-US" dirty="0"/>
              <a:t>at a </a:t>
            </a:r>
            <a:r>
              <a:rPr lang="en-US" dirty="0" smtClean="0"/>
              <a:t>preliminary </a:t>
            </a:r>
            <a:r>
              <a:rPr lang="en-US" dirty="0"/>
              <a:t>budget of approximately $</a:t>
            </a:r>
            <a:r>
              <a:rPr lang="en-US" dirty="0" smtClean="0"/>
              <a:t>27,097,520.</a:t>
            </a:r>
          </a:p>
          <a:p>
            <a:endParaRPr lang="en-US" dirty="0" smtClean="0"/>
          </a:p>
          <a:p>
            <a:r>
              <a:rPr lang="en-US" dirty="0" smtClean="0"/>
              <a:t>The preliminary 2023-2024 Budget, would increase appropriations by $1,202,000 (4.64%) over 2022-2023.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u="sng" dirty="0" smtClean="0"/>
              <a:t>Included in this Preliminary Budget is funding for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Science programming kits and learning materials at the Elementary School</a:t>
            </a:r>
          </a:p>
          <a:p>
            <a:r>
              <a:rPr lang="en-US" dirty="0" smtClean="0"/>
              <a:t>Mathematics and Business Dept. textbooks and </a:t>
            </a:r>
            <a:r>
              <a:rPr lang="en-US" dirty="0"/>
              <a:t>learning materials </a:t>
            </a:r>
            <a:r>
              <a:rPr lang="en-US" dirty="0" smtClean="0"/>
              <a:t>at the Jr./Sr. High School</a:t>
            </a:r>
          </a:p>
          <a:p>
            <a:r>
              <a:rPr lang="en-US" dirty="0" smtClean="0"/>
              <a:t>Replacing classroom desks at the Jr./Sr. High School</a:t>
            </a:r>
          </a:p>
          <a:p>
            <a:r>
              <a:rPr lang="en-US" dirty="0" smtClean="0"/>
              <a:t>Science equipment, specifically microscopes at the Jr./Sr. High School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33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Appropriation Status of the 2023-2024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preliminary increase in appropriations compared to the 2022-2023 Budget is due to the following factors:</a:t>
            </a:r>
            <a:endParaRPr lang="en-US" dirty="0"/>
          </a:p>
          <a:p>
            <a:r>
              <a:rPr lang="en-US" dirty="0"/>
              <a:t>Increase in Employee Salaries – Approximately $</a:t>
            </a:r>
            <a:r>
              <a:rPr lang="en-US" dirty="0" smtClean="0"/>
              <a:t>350K</a:t>
            </a:r>
          </a:p>
          <a:p>
            <a:r>
              <a:rPr lang="en-US" dirty="0" smtClean="0"/>
              <a:t>Increased cost of Employee </a:t>
            </a:r>
            <a:r>
              <a:rPr lang="en-US" dirty="0"/>
              <a:t>B</a:t>
            </a:r>
            <a:r>
              <a:rPr lang="en-US" dirty="0" smtClean="0"/>
              <a:t>enefits – Approximately $217K</a:t>
            </a:r>
          </a:p>
          <a:p>
            <a:r>
              <a:rPr lang="en-US" dirty="0" smtClean="0"/>
              <a:t>Increase in Debt Service payments – Approximately $200K</a:t>
            </a:r>
          </a:p>
          <a:p>
            <a:r>
              <a:rPr lang="en-US" dirty="0" smtClean="0"/>
              <a:t>Increase in BOCES Services (Specifically Occupational Education) – Approximately $121K</a:t>
            </a:r>
          </a:p>
          <a:p>
            <a:r>
              <a:rPr lang="en-US" dirty="0" smtClean="0"/>
              <a:t>Increase in funding for mandated School Mascot change – Approximately $75K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8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Appropriation Status of the </a:t>
            </a:r>
            <a:r>
              <a:rPr lang="en-US" b="1" dirty="0" smtClean="0"/>
              <a:t>2023-2024 </a:t>
            </a:r>
            <a:r>
              <a:rPr lang="en-US" b="1" dirty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/>
              <a:t>Items needing to be finalized at this point</a:t>
            </a:r>
            <a:r>
              <a:rPr lang="en-US" sz="3200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3200" dirty="0" smtClean="0"/>
              <a:t>BOCES </a:t>
            </a:r>
            <a:r>
              <a:rPr lang="en-US" sz="3200" dirty="0"/>
              <a:t>Costs</a:t>
            </a:r>
          </a:p>
          <a:p>
            <a:r>
              <a:rPr lang="en-US" sz="3200" dirty="0" smtClean="0"/>
              <a:t>Health </a:t>
            </a:r>
            <a:r>
              <a:rPr lang="en-US" sz="3200" dirty="0"/>
              <a:t>Insurance Costs</a:t>
            </a:r>
          </a:p>
          <a:p>
            <a:r>
              <a:rPr lang="en-US" sz="3200" dirty="0" smtClean="0"/>
              <a:t>Student </a:t>
            </a:r>
            <a:r>
              <a:rPr lang="en-US" sz="3200" dirty="0"/>
              <a:t>Services Costs </a:t>
            </a:r>
            <a:endParaRPr lang="en-US" sz="3200" dirty="0" smtClean="0"/>
          </a:p>
          <a:p>
            <a:r>
              <a:rPr lang="en-US" sz="3200" dirty="0" smtClean="0"/>
              <a:t>Energy Costs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681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Revenue Status </a:t>
            </a:r>
            <a:r>
              <a:rPr lang="en-US" b="1" dirty="0"/>
              <a:t>of the </a:t>
            </a:r>
            <a:r>
              <a:rPr lang="en-US" b="1" dirty="0" smtClean="0"/>
              <a:t>2023-2024 </a:t>
            </a:r>
            <a:r>
              <a:rPr lang="en-US" b="1" dirty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preliminary budget for 2023-24 has a </a:t>
            </a:r>
            <a:r>
              <a:rPr lang="en-US" sz="3200" b="1" i="1" dirty="0" smtClean="0">
                <a:solidFill>
                  <a:srgbClr val="0070C0"/>
                </a:solidFill>
              </a:rPr>
              <a:t>0.23% tax levy increase </a:t>
            </a:r>
            <a:r>
              <a:rPr lang="en-US" sz="3200" dirty="0" smtClean="0"/>
              <a:t>(including the STAR value) – </a:t>
            </a:r>
            <a:r>
              <a:rPr lang="en-US" sz="3200" dirty="0"/>
              <a:t>This </a:t>
            </a:r>
            <a:r>
              <a:rPr lang="en-US" sz="3200" dirty="0" smtClean="0"/>
              <a:t>increase </a:t>
            </a:r>
            <a:r>
              <a:rPr lang="en-US" sz="3200" dirty="0"/>
              <a:t>in the tax levy is similar to this (current year’s) tax levy decrease </a:t>
            </a:r>
            <a:r>
              <a:rPr lang="en-US" sz="3200"/>
              <a:t>of </a:t>
            </a:r>
            <a:r>
              <a:rPr lang="en-US" sz="3200" smtClean="0"/>
              <a:t>1.84%. </a:t>
            </a:r>
            <a:endParaRPr lang="en-US" sz="3200" dirty="0" smtClean="0"/>
          </a:p>
          <a:p>
            <a:r>
              <a:rPr lang="en-US" sz="3200" dirty="0" smtClean="0"/>
              <a:t>This percentage </a:t>
            </a:r>
            <a:r>
              <a:rPr lang="en-US" sz="3200" b="1" dirty="0" smtClean="0">
                <a:solidFill>
                  <a:srgbClr val="0070C0"/>
                </a:solidFill>
              </a:rPr>
              <a:t>(0.23%) </a:t>
            </a:r>
            <a:r>
              <a:rPr lang="en-US" sz="3200" dirty="0" smtClean="0"/>
              <a:t>is calculated by the district to meet the NYS Tax Cap requirement</a:t>
            </a:r>
          </a:p>
          <a:p>
            <a:r>
              <a:rPr lang="en-US" sz="3200" dirty="0"/>
              <a:t>In the first projected State Aid runs, the Governor has allocated a projected </a:t>
            </a:r>
            <a:r>
              <a:rPr lang="en-US" sz="3200" b="1" dirty="0" smtClean="0">
                <a:solidFill>
                  <a:srgbClr val="0070C0"/>
                </a:solidFill>
              </a:rPr>
              <a:t>4.34+% </a:t>
            </a:r>
            <a:r>
              <a:rPr lang="en-US" sz="3200" b="1" dirty="0">
                <a:solidFill>
                  <a:srgbClr val="0070C0"/>
                </a:solidFill>
              </a:rPr>
              <a:t>increase </a:t>
            </a:r>
            <a:r>
              <a:rPr lang="en-US" sz="3200" dirty="0"/>
              <a:t>in </a:t>
            </a:r>
            <a:r>
              <a:rPr lang="en-US" sz="3200" dirty="0" smtClean="0"/>
              <a:t>NY State Aid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6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Important Dates in April for the Budget Process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900" dirty="0" smtClean="0"/>
              <a:t>April 17, 2023: Deadline for Submission of Voter Petitions for Propositions to be Placed on Ballot (30 days preceding budget vote)</a:t>
            </a:r>
          </a:p>
          <a:p>
            <a:r>
              <a:rPr lang="en-US" sz="2900" dirty="0" smtClean="0"/>
              <a:t>April 17, 2023: </a:t>
            </a:r>
            <a:r>
              <a:rPr lang="en-US" sz="2900" dirty="0"/>
              <a:t>School Board Candidate Nominating Petitions due in District Clerk’s Office by 5:00 PM (30 days preceding budget vote</a:t>
            </a:r>
            <a:r>
              <a:rPr lang="en-US" sz="2900" dirty="0" smtClean="0"/>
              <a:t>)</a:t>
            </a:r>
          </a:p>
          <a:p>
            <a:r>
              <a:rPr lang="en-US" sz="2900" dirty="0" smtClean="0"/>
              <a:t>April 18, 2023: </a:t>
            </a:r>
            <a:r>
              <a:rPr lang="en-US" sz="2900" dirty="0"/>
              <a:t>Date of Drawing by District Clerk for Determination of Order for Listing Board Candidates on Election Ballot. 9:00 AM – </a:t>
            </a:r>
            <a:r>
              <a:rPr lang="en-US" sz="2900" dirty="0" smtClean="0"/>
              <a:t>District Office      </a:t>
            </a:r>
          </a:p>
          <a:p>
            <a:r>
              <a:rPr lang="en-US" sz="2900" dirty="0"/>
              <a:t>April 19, 2023: </a:t>
            </a:r>
            <a:r>
              <a:rPr lang="en-US" sz="2900" u="sng" dirty="0"/>
              <a:t>Board Meeting</a:t>
            </a:r>
            <a:r>
              <a:rPr lang="en-US" sz="2900" dirty="0"/>
              <a:t> - ADOPT 2023-24 BUDGET and Approve the Property Tax Report Card</a:t>
            </a: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76898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29160</TotalTime>
  <Words>516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Schoharie Central School District</vt:lpstr>
      <vt:lpstr>Preliminary 2023-2024 Budget Objectives/Goals</vt:lpstr>
      <vt:lpstr>Preliminary 2023-2024 Budget Highlights</vt:lpstr>
      <vt:lpstr>Appropriation Status of the 2023-2024 Budget</vt:lpstr>
      <vt:lpstr>Appropriation Status of the 2023-2024 Budget</vt:lpstr>
      <vt:lpstr>Appropriation Status of the 2023-2024 Budget</vt:lpstr>
      <vt:lpstr>Revenue Status of the 2023-2024 Budget</vt:lpstr>
      <vt:lpstr>Important Dates in April for the Budget Process</vt:lpstr>
    </vt:vector>
  </TitlesOfParts>
  <Company>Schoharie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Schoharie Central School District</dc:title>
  <dc:creator>Windows User</dc:creator>
  <cp:lastModifiedBy>Windows User</cp:lastModifiedBy>
  <cp:revision>55</cp:revision>
  <cp:lastPrinted>2022-03-17T20:58:37Z</cp:lastPrinted>
  <dcterms:created xsi:type="dcterms:W3CDTF">2022-02-08T13:27:26Z</dcterms:created>
  <dcterms:modified xsi:type="dcterms:W3CDTF">2023-03-23T14:06:40Z</dcterms:modified>
</cp:coreProperties>
</file>