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8" r:id="rId3"/>
    <p:sldId id="259" r:id="rId4"/>
    <p:sldId id="260" r:id="rId5"/>
    <p:sldId id="261" r:id="rId6"/>
    <p:sldId id="266" r:id="rId7"/>
    <p:sldId id="267" r:id="rId8"/>
    <p:sldId id="262" r:id="rId9"/>
    <p:sldId id="263" r:id="rId10"/>
    <p:sldId id="264" r:id="rId11"/>
    <p:sldId id="268" r:id="rId12"/>
    <p:sldId id="265"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4" autoAdjust="0"/>
    <p:restoredTop sz="94660"/>
  </p:normalViewPr>
  <p:slideViewPr>
    <p:cSldViewPr snapToGrid="0">
      <p:cViewPr varScale="1">
        <p:scale>
          <a:sx n="109" d="100"/>
          <a:sy n="109" d="100"/>
        </p:scale>
        <p:origin x="17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600" b="1" i="0" u="none" strike="noStrike" kern="1200" baseline="0">
                <a:solidFill>
                  <a:schemeClr val="dk1">
                    <a:lumMod val="75000"/>
                    <a:lumOff val="25000"/>
                  </a:schemeClr>
                </a:solidFill>
                <a:latin typeface="+mn-lt"/>
                <a:ea typeface="+mn-ea"/>
                <a:cs typeface="+mn-cs"/>
              </a:defRPr>
            </a:pPr>
            <a:r>
              <a:rPr kumimoji="0" lang="en-US" sz="2600" b="1" i="0" u="none" strike="noStrike" kern="1200" cap="none" spc="0" normalizeH="0" baseline="0" noProof="0" dirty="0">
                <a:ln>
                  <a:noFill/>
                </a:ln>
                <a:solidFill>
                  <a:prstClr val="black">
                    <a:lumMod val="75000"/>
                    <a:lumOff val="25000"/>
                  </a:prstClr>
                </a:solidFill>
                <a:effectLst/>
                <a:uLnTx/>
                <a:uFillTx/>
                <a:latin typeface="Calibri" panose="020F0502020204030204"/>
              </a:rPr>
              <a:t>TAX LEVY INCREASES: LOCAL DISTRICTS - </a:t>
            </a:r>
            <a:r>
              <a:rPr kumimoji="0" lang="en-US" sz="2600" b="1" i="0" u="none" strike="noStrike" kern="1200" cap="none" spc="0" normalizeH="0" baseline="0" noProof="0" dirty="0" smtClean="0">
                <a:ln>
                  <a:noFill/>
                </a:ln>
                <a:solidFill>
                  <a:prstClr val="black">
                    <a:lumMod val="75000"/>
                    <a:lumOff val="25000"/>
                  </a:prstClr>
                </a:solidFill>
                <a:effectLst/>
                <a:uLnTx/>
                <a:uFillTx/>
                <a:latin typeface="Calibri" panose="020F0502020204030204"/>
              </a:rPr>
              <a:t>2023-2024</a:t>
            </a:r>
            <a:endParaRPr lang="en-US" sz="2600" baseline="0" dirty="0"/>
          </a:p>
        </c:rich>
      </c:tx>
      <c:layout/>
      <c:overlay val="0"/>
      <c:spPr>
        <a:noFill/>
        <a:ln>
          <a:noFill/>
        </a:ln>
        <a:effectLst/>
      </c:spPr>
      <c:txPr>
        <a:bodyPr rot="0" spcFirstLastPara="1" vertOverflow="ellipsis" vert="horz" wrap="square" anchor="ctr" anchorCtr="1"/>
        <a:lstStyle/>
        <a:p>
          <a:pPr>
            <a:defRPr sz="26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0.1714791661076977"/>
          <c:y val="0.16678142428755999"/>
          <c:w val="0.59553830583352507"/>
          <c:h val="0.53174350813585702"/>
        </c:manualLayout>
      </c:layout>
      <c:barChart>
        <c:barDir val="col"/>
        <c:grouping val="clustered"/>
        <c:varyColors val="0"/>
        <c:ser>
          <c:idx val="0"/>
          <c:order val="0"/>
          <c:tx>
            <c:strRef>
              <c:f>Sheet1!$B$1</c:f>
              <c:strCache>
                <c:ptCount val="1"/>
                <c:pt idx="0">
                  <c:v>Column1</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Sheet1!$A$2:$A$18</c:f>
              <c:strCache>
                <c:ptCount val="17"/>
                <c:pt idx="0">
                  <c:v>School District 1 </c:v>
                </c:pt>
                <c:pt idx="1">
                  <c:v>SCHOHARIE CSD</c:v>
                </c:pt>
                <c:pt idx="2">
                  <c:v>School District 3</c:v>
                </c:pt>
                <c:pt idx="3">
                  <c:v>School District 4</c:v>
                </c:pt>
                <c:pt idx="4">
                  <c:v>School District 5</c:v>
                </c:pt>
                <c:pt idx="5">
                  <c:v>School District 6</c:v>
                </c:pt>
                <c:pt idx="6">
                  <c:v>School District 7</c:v>
                </c:pt>
                <c:pt idx="7">
                  <c:v>School District 8</c:v>
                </c:pt>
                <c:pt idx="8">
                  <c:v>School District 9</c:v>
                </c:pt>
                <c:pt idx="9">
                  <c:v>School District 10</c:v>
                </c:pt>
                <c:pt idx="10">
                  <c:v>School District 11</c:v>
                </c:pt>
                <c:pt idx="11">
                  <c:v>School District 12</c:v>
                </c:pt>
                <c:pt idx="12">
                  <c:v>School District 13</c:v>
                </c:pt>
                <c:pt idx="13">
                  <c:v>School District 14</c:v>
                </c:pt>
                <c:pt idx="14">
                  <c:v>School District 15</c:v>
                </c:pt>
                <c:pt idx="15">
                  <c:v>School District 16</c:v>
                </c:pt>
                <c:pt idx="16">
                  <c:v>School District 17</c:v>
                </c:pt>
              </c:strCache>
            </c:strRef>
          </c:cat>
          <c:val>
            <c:numRef>
              <c:f>Sheet1!$B$2:$B$18</c:f>
              <c:numCache>
                <c:formatCode>General</c:formatCode>
                <c:ptCount val="17"/>
                <c:pt idx="0">
                  <c:v>0</c:v>
                </c:pt>
                <c:pt idx="1">
                  <c:v>0.23</c:v>
                </c:pt>
                <c:pt idx="2">
                  <c:v>0.98</c:v>
                </c:pt>
                <c:pt idx="3">
                  <c:v>1</c:v>
                </c:pt>
                <c:pt idx="4">
                  <c:v>1.01</c:v>
                </c:pt>
                <c:pt idx="5">
                  <c:v>1.1200000000000001</c:v>
                </c:pt>
                <c:pt idx="6">
                  <c:v>1.48</c:v>
                </c:pt>
                <c:pt idx="7">
                  <c:v>1.91</c:v>
                </c:pt>
                <c:pt idx="8">
                  <c:v>1.96</c:v>
                </c:pt>
                <c:pt idx="9">
                  <c:v>1.99</c:v>
                </c:pt>
                <c:pt idx="10">
                  <c:v>1.99</c:v>
                </c:pt>
                <c:pt idx="11">
                  <c:v>2.04</c:v>
                </c:pt>
                <c:pt idx="12">
                  <c:v>2.25</c:v>
                </c:pt>
                <c:pt idx="13">
                  <c:v>2.5</c:v>
                </c:pt>
                <c:pt idx="14">
                  <c:v>2.75</c:v>
                </c:pt>
                <c:pt idx="15">
                  <c:v>2.76</c:v>
                </c:pt>
                <c:pt idx="16">
                  <c:v>2.8</c:v>
                </c:pt>
              </c:numCache>
            </c:numRef>
          </c:val>
          <c:extLst>
            <c:ext xmlns:c16="http://schemas.microsoft.com/office/drawing/2014/chart" uri="{C3380CC4-5D6E-409C-BE32-E72D297353CC}">
              <c16:uniqueId val="{00000000-4853-4C36-BC6D-21EAE613478C}"/>
            </c:ext>
          </c:extLst>
        </c:ser>
        <c:dLbls>
          <c:showLegendKey val="0"/>
          <c:showVal val="0"/>
          <c:showCatName val="0"/>
          <c:showSerName val="0"/>
          <c:showPercent val="0"/>
          <c:showBubbleSize val="0"/>
        </c:dLbls>
        <c:gapWidth val="65"/>
        <c:axId val="370703704"/>
        <c:axId val="370704032"/>
      </c:barChart>
      <c:catAx>
        <c:axId val="370703704"/>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290" b="1" i="0" u="none" strike="noStrike" kern="1200" cap="all" baseline="0">
                <a:solidFill>
                  <a:schemeClr val="tx1"/>
                </a:solidFill>
                <a:latin typeface="+mn-lt"/>
                <a:ea typeface="+mn-ea"/>
                <a:cs typeface="+mn-cs"/>
              </a:defRPr>
            </a:pPr>
            <a:endParaRPr lang="en-US"/>
          </a:p>
        </c:txPr>
        <c:crossAx val="370704032"/>
        <c:crosses val="autoZero"/>
        <c:auto val="1"/>
        <c:lblAlgn val="ctr"/>
        <c:lblOffset val="100"/>
        <c:noMultiLvlLbl val="0"/>
      </c:catAx>
      <c:valAx>
        <c:axId val="370704032"/>
        <c:scaling>
          <c:orientation val="minMax"/>
        </c:scaling>
        <c:delete val="0"/>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crossAx val="370703704"/>
        <c:crosses val="autoZero"/>
        <c:crossBetween val="between"/>
      </c:valAx>
      <c:spPr>
        <a:noFill/>
        <a:ln w="25400">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2CD7F53A-5379-4A32-8A06-7F43A6CFD5F1}" type="datetimeFigureOut">
              <a:rPr lang="en-US" smtClean="0"/>
              <a:t>5/2/2023</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485969E5-1A22-4A76-BE3B-9FAF23798268}" type="slidenum">
              <a:rPr lang="en-US" smtClean="0"/>
              <a:t>‹#›</a:t>
            </a:fld>
            <a:endParaRPr lang="en-US" dirty="0"/>
          </a:p>
        </p:txBody>
      </p:sp>
    </p:spTree>
    <p:extLst>
      <p:ext uri="{BB962C8B-B14F-4D97-AF65-F5344CB8AC3E}">
        <p14:creationId xmlns:p14="http://schemas.microsoft.com/office/powerpoint/2010/main" val="3998362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8098C866-44F5-4F62-BBA5-C96B90A83C84}" type="datetimeFigureOut">
              <a:rPr lang="en-US" smtClean="0"/>
              <a:t>5/2/2023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CD2CFA2B-AF39-4902-A61D-F4F2E830456A}" type="slidenum">
              <a:rPr lang="en-US" smtClean="0"/>
              <a:t>‹#›</a:t>
            </a:fld>
            <a:endParaRPr lang="en-US" dirty="0"/>
          </a:p>
        </p:txBody>
      </p:sp>
    </p:spTree>
    <p:extLst>
      <p:ext uri="{BB962C8B-B14F-4D97-AF65-F5344CB8AC3E}">
        <p14:creationId xmlns:p14="http://schemas.microsoft.com/office/powerpoint/2010/main" val="923035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9174CA-7119-4D3E-9F2B-93ED23072D14}" type="datetimeFigureOut">
              <a:rPr lang="en-US" smtClean="0"/>
              <a:t>5/2/2023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0B6021-0CCD-4A97-A3E6-6D8C086C0672}" type="slidenum">
              <a:rPr lang="en-US" smtClean="0"/>
              <a:t>‹#›</a:t>
            </a:fld>
            <a:endParaRPr lang="en-US" dirty="0"/>
          </a:p>
        </p:txBody>
      </p:sp>
    </p:spTree>
    <p:extLst>
      <p:ext uri="{BB962C8B-B14F-4D97-AF65-F5344CB8AC3E}">
        <p14:creationId xmlns:p14="http://schemas.microsoft.com/office/powerpoint/2010/main" val="308471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9174CA-7119-4D3E-9F2B-93ED23072D14}" type="datetimeFigureOut">
              <a:rPr lang="en-US" smtClean="0"/>
              <a:t>5/2/2023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0B6021-0CCD-4A97-A3E6-6D8C086C0672}" type="slidenum">
              <a:rPr lang="en-US" smtClean="0"/>
              <a:t>‹#›</a:t>
            </a:fld>
            <a:endParaRPr lang="en-US" dirty="0"/>
          </a:p>
        </p:txBody>
      </p:sp>
    </p:spTree>
    <p:extLst>
      <p:ext uri="{BB962C8B-B14F-4D97-AF65-F5344CB8AC3E}">
        <p14:creationId xmlns:p14="http://schemas.microsoft.com/office/powerpoint/2010/main" val="894687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9174CA-7119-4D3E-9F2B-93ED23072D14}" type="datetimeFigureOut">
              <a:rPr lang="en-US" smtClean="0"/>
              <a:t>5/2/2023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0B6021-0CCD-4A97-A3E6-6D8C086C0672}" type="slidenum">
              <a:rPr lang="en-US" smtClean="0"/>
              <a:t>‹#›</a:t>
            </a:fld>
            <a:endParaRPr lang="en-US" dirty="0"/>
          </a:p>
        </p:txBody>
      </p:sp>
    </p:spTree>
    <p:extLst>
      <p:ext uri="{BB962C8B-B14F-4D97-AF65-F5344CB8AC3E}">
        <p14:creationId xmlns:p14="http://schemas.microsoft.com/office/powerpoint/2010/main" val="2766374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9174CA-7119-4D3E-9F2B-93ED23072D14}" type="datetimeFigureOut">
              <a:rPr lang="en-US" smtClean="0"/>
              <a:t>5/2/2023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0B6021-0CCD-4A97-A3E6-6D8C086C0672}" type="slidenum">
              <a:rPr lang="en-US" smtClean="0"/>
              <a:t>‹#›</a:t>
            </a:fld>
            <a:endParaRPr lang="en-US" dirty="0"/>
          </a:p>
        </p:txBody>
      </p:sp>
    </p:spTree>
    <p:extLst>
      <p:ext uri="{BB962C8B-B14F-4D97-AF65-F5344CB8AC3E}">
        <p14:creationId xmlns:p14="http://schemas.microsoft.com/office/powerpoint/2010/main" val="1415170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F9174CA-7119-4D3E-9F2B-93ED23072D14}" type="datetimeFigureOut">
              <a:rPr lang="en-US" smtClean="0"/>
              <a:t>5/2/2023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0B6021-0CCD-4A97-A3E6-6D8C086C0672}" type="slidenum">
              <a:rPr lang="en-US" smtClean="0"/>
              <a:t>‹#›</a:t>
            </a:fld>
            <a:endParaRPr lang="en-US" dirty="0"/>
          </a:p>
        </p:txBody>
      </p:sp>
    </p:spTree>
    <p:extLst>
      <p:ext uri="{BB962C8B-B14F-4D97-AF65-F5344CB8AC3E}">
        <p14:creationId xmlns:p14="http://schemas.microsoft.com/office/powerpoint/2010/main" val="1223092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9174CA-7119-4D3E-9F2B-93ED23072D14}" type="datetimeFigureOut">
              <a:rPr lang="en-US" smtClean="0"/>
              <a:t>5/2/2023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0B6021-0CCD-4A97-A3E6-6D8C086C0672}" type="slidenum">
              <a:rPr lang="en-US" smtClean="0"/>
              <a:t>‹#›</a:t>
            </a:fld>
            <a:endParaRPr lang="en-US" dirty="0"/>
          </a:p>
        </p:txBody>
      </p:sp>
    </p:spTree>
    <p:extLst>
      <p:ext uri="{BB962C8B-B14F-4D97-AF65-F5344CB8AC3E}">
        <p14:creationId xmlns:p14="http://schemas.microsoft.com/office/powerpoint/2010/main" val="2011857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9174CA-7119-4D3E-9F2B-93ED23072D14}" type="datetimeFigureOut">
              <a:rPr lang="en-US" smtClean="0"/>
              <a:t>5/2/2023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30B6021-0CCD-4A97-A3E6-6D8C086C0672}" type="slidenum">
              <a:rPr lang="en-US" smtClean="0"/>
              <a:t>‹#›</a:t>
            </a:fld>
            <a:endParaRPr lang="en-US" dirty="0"/>
          </a:p>
        </p:txBody>
      </p:sp>
    </p:spTree>
    <p:extLst>
      <p:ext uri="{BB962C8B-B14F-4D97-AF65-F5344CB8AC3E}">
        <p14:creationId xmlns:p14="http://schemas.microsoft.com/office/powerpoint/2010/main" val="1254648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9174CA-7119-4D3E-9F2B-93ED23072D14}" type="datetimeFigureOut">
              <a:rPr lang="en-US" smtClean="0"/>
              <a:t>5/2/2023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30B6021-0CCD-4A97-A3E6-6D8C086C0672}" type="slidenum">
              <a:rPr lang="en-US" smtClean="0"/>
              <a:t>‹#›</a:t>
            </a:fld>
            <a:endParaRPr lang="en-US" dirty="0"/>
          </a:p>
        </p:txBody>
      </p:sp>
    </p:spTree>
    <p:extLst>
      <p:ext uri="{BB962C8B-B14F-4D97-AF65-F5344CB8AC3E}">
        <p14:creationId xmlns:p14="http://schemas.microsoft.com/office/powerpoint/2010/main" val="2339398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9174CA-7119-4D3E-9F2B-93ED23072D14}" type="datetimeFigureOut">
              <a:rPr lang="en-US" smtClean="0"/>
              <a:t>5/2/2023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30B6021-0CCD-4A97-A3E6-6D8C086C0672}" type="slidenum">
              <a:rPr lang="en-US" smtClean="0"/>
              <a:t>‹#›</a:t>
            </a:fld>
            <a:endParaRPr lang="en-US" dirty="0"/>
          </a:p>
        </p:txBody>
      </p:sp>
    </p:spTree>
    <p:extLst>
      <p:ext uri="{BB962C8B-B14F-4D97-AF65-F5344CB8AC3E}">
        <p14:creationId xmlns:p14="http://schemas.microsoft.com/office/powerpoint/2010/main" val="61218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F9174CA-7119-4D3E-9F2B-93ED23072D14}" type="datetimeFigureOut">
              <a:rPr lang="en-US" smtClean="0"/>
              <a:t>5/2/2023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0B6021-0CCD-4A97-A3E6-6D8C086C0672}" type="slidenum">
              <a:rPr lang="en-US" smtClean="0"/>
              <a:t>‹#›</a:t>
            </a:fld>
            <a:endParaRPr lang="en-US" dirty="0"/>
          </a:p>
        </p:txBody>
      </p:sp>
    </p:spTree>
    <p:extLst>
      <p:ext uri="{BB962C8B-B14F-4D97-AF65-F5344CB8AC3E}">
        <p14:creationId xmlns:p14="http://schemas.microsoft.com/office/powerpoint/2010/main" val="4062058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F9174CA-7119-4D3E-9F2B-93ED23072D14}" type="datetimeFigureOut">
              <a:rPr lang="en-US" smtClean="0"/>
              <a:t>5/2/2023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0B6021-0CCD-4A97-A3E6-6D8C086C0672}" type="slidenum">
              <a:rPr lang="en-US" smtClean="0"/>
              <a:t>‹#›</a:t>
            </a:fld>
            <a:endParaRPr lang="en-US" dirty="0"/>
          </a:p>
        </p:txBody>
      </p:sp>
    </p:spTree>
    <p:extLst>
      <p:ext uri="{BB962C8B-B14F-4D97-AF65-F5344CB8AC3E}">
        <p14:creationId xmlns:p14="http://schemas.microsoft.com/office/powerpoint/2010/main" val="2735388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9174CA-7119-4D3E-9F2B-93ED23072D14}" type="datetimeFigureOut">
              <a:rPr lang="en-US" smtClean="0"/>
              <a:t>5/2/2023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0B6021-0CCD-4A97-A3E6-6D8C086C0672}" type="slidenum">
              <a:rPr lang="en-US" smtClean="0"/>
              <a:t>‹#›</a:t>
            </a:fld>
            <a:endParaRPr lang="en-US" dirty="0"/>
          </a:p>
        </p:txBody>
      </p:sp>
    </p:spTree>
    <p:extLst>
      <p:ext uri="{BB962C8B-B14F-4D97-AF65-F5344CB8AC3E}">
        <p14:creationId xmlns:p14="http://schemas.microsoft.com/office/powerpoint/2010/main" val="901034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030789" cy="2387600"/>
          </a:xfrm>
        </p:spPr>
        <p:txBody>
          <a:bodyPr>
            <a:normAutofit/>
          </a:bodyPr>
          <a:lstStyle/>
          <a:p>
            <a:r>
              <a:rPr lang="en-US" b="1" i="1" dirty="0" smtClean="0">
                <a:solidFill>
                  <a:schemeClr val="accent5">
                    <a:lumMod val="75000"/>
                  </a:schemeClr>
                </a:solidFill>
              </a:rPr>
              <a:t>Schoharie Central School District</a:t>
            </a:r>
            <a:endParaRPr lang="en-US" b="1" i="1" dirty="0">
              <a:solidFill>
                <a:schemeClr val="accent5">
                  <a:lumMod val="75000"/>
                </a:schemeClr>
              </a:solidFill>
            </a:endParaRPr>
          </a:p>
        </p:txBody>
      </p:sp>
      <p:sp>
        <p:nvSpPr>
          <p:cNvPr id="3" name="Subtitle 2"/>
          <p:cNvSpPr>
            <a:spLocks noGrp="1"/>
          </p:cNvSpPr>
          <p:nvPr>
            <p:ph type="subTitle" idx="1"/>
          </p:nvPr>
        </p:nvSpPr>
        <p:spPr>
          <a:xfrm>
            <a:off x="1524000" y="3509963"/>
            <a:ext cx="9144000" cy="1805985"/>
          </a:xfrm>
        </p:spPr>
        <p:txBody>
          <a:bodyPr>
            <a:normAutofit fontScale="70000" lnSpcReduction="20000"/>
          </a:bodyPr>
          <a:lstStyle/>
          <a:p>
            <a:endParaRPr lang="en-US" sz="4000" b="1" dirty="0" smtClean="0"/>
          </a:p>
          <a:p>
            <a:r>
              <a:rPr lang="en-US" sz="6400" b="1" i="1" dirty="0" smtClean="0"/>
              <a:t>Public Hearing - Budget Presentation</a:t>
            </a:r>
          </a:p>
          <a:p>
            <a:r>
              <a:rPr lang="en-US" sz="6400" b="1" i="1" dirty="0" smtClean="0"/>
              <a:t>May 2, 2023</a:t>
            </a:r>
            <a:endParaRPr lang="en-US" sz="6400" b="1" i="1" dirty="0"/>
          </a:p>
        </p:txBody>
      </p:sp>
    </p:spTree>
    <p:extLst>
      <p:ext uri="{BB962C8B-B14F-4D97-AF65-F5344CB8AC3E}">
        <p14:creationId xmlns:p14="http://schemas.microsoft.com/office/powerpoint/2010/main" val="2489612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Proposed 2023-2024 Budget Summary</a:t>
            </a:r>
            <a:endParaRPr lang="en-US" b="1" dirty="0"/>
          </a:p>
        </p:txBody>
      </p:sp>
      <p:sp>
        <p:nvSpPr>
          <p:cNvPr id="3" name="Content Placeholder 2"/>
          <p:cNvSpPr>
            <a:spLocks noGrp="1"/>
          </p:cNvSpPr>
          <p:nvPr>
            <p:ph idx="1"/>
          </p:nvPr>
        </p:nvSpPr>
        <p:spPr/>
        <p:txBody>
          <a:bodyPr>
            <a:normAutofit fontScale="92500" lnSpcReduction="10000"/>
          </a:bodyPr>
          <a:lstStyle/>
          <a:p>
            <a:r>
              <a:rPr lang="en-US" dirty="0"/>
              <a:t>The 2023-24 school fiscal year </a:t>
            </a:r>
            <a:r>
              <a:rPr lang="en-US" dirty="0" smtClean="0"/>
              <a:t>Proposed </a:t>
            </a:r>
            <a:r>
              <a:rPr lang="en-US" dirty="0"/>
              <a:t>Budget is a</a:t>
            </a:r>
            <a:r>
              <a:rPr lang="en-US" dirty="0" smtClean="0"/>
              <a:t> </a:t>
            </a:r>
            <a:r>
              <a:rPr lang="en-US" dirty="0"/>
              <a:t>total of $26,819,862 </a:t>
            </a:r>
            <a:endParaRPr lang="en-US" dirty="0" smtClean="0"/>
          </a:p>
          <a:p>
            <a:r>
              <a:rPr lang="en-US" dirty="0" smtClean="0"/>
              <a:t>The </a:t>
            </a:r>
            <a:r>
              <a:rPr lang="en-US" dirty="0"/>
              <a:t>budget change amount is an overall $924,158 increase, which is </a:t>
            </a:r>
            <a:r>
              <a:rPr lang="en-US" dirty="0" smtClean="0"/>
              <a:t>3.57% </a:t>
            </a:r>
            <a:r>
              <a:rPr lang="en-US" dirty="0"/>
              <a:t>more compared to </a:t>
            </a:r>
            <a:r>
              <a:rPr lang="en-US" dirty="0" smtClean="0"/>
              <a:t>2022-23</a:t>
            </a:r>
          </a:p>
          <a:p>
            <a:r>
              <a:rPr lang="en-US" dirty="0"/>
              <a:t>$443,203 of the </a:t>
            </a:r>
            <a:r>
              <a:rPr lang="en-US" dirty="0" smtClean="0"/>
              <a:t>budget increase </a:t>
            </a:r>
            <a:r>
              <a:rPr lang="en-US" dirty="0"/>
              <a:t>is due to necessary salaries and benefits adjustments. These items comprise </a:t>
            </a:r>
            <a:r>
              <a:rPr lang="en-US" dirty="0" smtClean="0"/>
              <a:t>48% </a:t>
            </a:r>
            <a:r>
              <a:rPr lang="en-US" dirty="0"/>
              <a:t>of the overall </a:t>
            </a:r>
            <a:r>
              <a:rPr lang="en-US" dirty="0" smtClean="0"/>
              <a:t>increase.</a:t>
            </a:r>
          </a:p>
          <a:p>
            <a:r>
              <a:rPr lang="en-US" dirty="0" smtClean="0"/>
              <a:t>Approximately $342,000 </a:t>
            </a:r>
            <a:r>
              <a:rPr lang="en-US" dirty="0"/>
              <a:t>of the </a:t>
            </a:r>
            <a:r>
              <a:rPr lang="en-US" dirty="0" smtClean="0"/>
              <a:t>budget increase </a:t>
            </a:r>
            <a:r>
              <a:rPr lang="en-US" dirty="0"/>
              <a:t>is attributed to necessary BOCES services and Debt Service payments. These items comprise </a:t>
            </a:r>
            <a:r>
              <a:rPr lang="en-US" dirty="0" smtClean="0"/>
              <a:t>37% </a:t>
            </a:r>
            <a:r>
              <a:rPr lang="en-US" dirty="0"/>
              <a:t>of the overall increase</a:t>
            </a:r>
            <a:r>
              <a:rPr lang="en-US" dirty="0" smtClean="0"/>
              <a:t>.</a:t>
            </a:r>
          </a:p>
          <a:p>
            <a:r>
              <a:rPr lang="en-US" dirty="0" smtClean="0"/>
              <a:t>85% </a:t>
            </a:r>
            <a:r>
              <a:rPr lang="en-US" dirty="0"/>
              <a:t>of the budget growth for 2023-24 compared to 2022-23 is because of the mandatory needs to account for the changes to personnel salaries and benefits, BOCES services, and Debt Service</a:t>
            </a:r>
            <a:r>
              <a:rPr lang="en-US" dirty="0" smtClean="0"/>
              <a:t>.</a:t>
            </a:r>
            <a:endParaRPr lang="en-US" dirty="0"/>
          </a:p>
        </p:txBody>
      </p:sp>
    </p:spTree>
    <p:extLst>
      <p:ext uri="{BB962C8B-B14F-4D97-AF65-F5344CB8AC3E}">
        <p14:creationId xmlns:p14="http://schemas.microsoft.com/office/powerpoint/2010/main" val="16130730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Board of Education Member Election</a:t>
            </a:r>
            <a:endParaRPr lang="en-US" b="1" dirty="0"/>
          </a:p>
        </p:txBody>
      </p:sp>
      <p:sp>
        <p:nvSpPr>
          <p:cNvPr id="3" name="Content Placeholder 2"/>
          <p:cNvSpPr>
            <a:spLocks noGrp="1"/>
          </p:cNvSpPr>
          <p:nvPr>
            <p:ph idx="1"/>
          </p:nvPr>
        </p:nvSpPr>
        <p:spPr/>
        <p:txBody>
          <a:bodyPr/>
          <a:lstStyle/>
          <a:p>
            <a:pPr marL="0" indent="0">
              <a:buNone/>
            </a:pPr>
            <a:endParaRPr lang="en-US" dirty="0" smtClean="0"/>
          </a:p>
          <a:p>
            <a:r>
              <a:rPr lang="en-US" dirty="0" smtClean="0"/>
              <a:t>On May 16, 2023, the voters of the Schoharie Central School District will elect three (3) members of the Board of Education for terms that are from July 1, 2023 through June 30, 2026.</a:t>
            </a:r>
          </a:p>
          <a:p>
            <a:pPr marL="0" indent="0">
              <a:buNone/>
            </a:pPr>
            <a:endParaRPr lang="en-US" dirty="0"/>
          </a:p>
          <a:p>
            <a:r>
              <a:rPr lang="en-US" dirty="0" smtClean="0"/>
              <a:t>All Board seats are elected at-large. The members are volunteers and do not receive compensation. </a:t>
            </a:r>
            <a:endParaRPr lang="en-US" dirty="0"/>
          </a:p>
        </p:txBody>
      </p:sp>
    </p:spTree>
    <p:extLst>
      <p:ext uri="{BB962C8B-B14F-4D97-AF65-F5344CB8AC3E}">
        <p14:creationId xmlns:p14="http://schemas.microsoft.com/office/powerpoint/2010/main" val="3871531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Propositions on May 16, 2023</a:t>
            </a:r>
            <a:endParaRPr lang="en-US" b="1" dirty="0"/>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b="1" dirty="0" smtClean="0"/>
              <a:t>Proposition #1 </a:t>
            </a:r>
            <a:r>
              <a:rPr lang="en-US" dirty="0" smtClean="0"/>
              <a:t>– School District Operating Budget (2023-2024)</a:t>
            </a:r>
          </a:p>
          <a:p>
            <a:r>
              <a:rPr lang="en-US" b="1" dirty="0" smtClean="0"/>
              <a:t>Proposition #2 </a:t>
            </a:r>
            <a:r>
              <a:rPr lang="en-US" dirty="0" smtClean="0"/>
              <a:t>–</a:t>
            </a:r>
            <a:r>
              <a:rPr lang="en-US" b="1" dirty="0" smtClean="0"/>
              <a:t> </a:t>
            </a:r>
            <a:r>
              <a:rPr lang="en-US" dirty="0" smtClean="0"/>
              <a:t>School Bus Purchases – Purchase 5 Replacement Buses at a total cost of $545,000 (before trade-ins) while expending $260,445 from the Transportation Capital Reserve.</a:t>
            </a:r>
          </a:p>
          <a:p>
            <a:r>
              <a:rPr lang="en-US" b="1" dirty="0" smtClean="0"/>
              <a:t>Proposition #3 </a:t>
            </a:r>
            <a:r>
              <a:rPr lang="en-US" dirty="0" smtClean="0"/>
              <a:t>– Public Library Tax Levy: $126,000 (increase of $20,000)</a:t>
            </a:r>
          </a:p>
          <a:p>
            <a:r>
              <a:rPr lang="en-US" b="1" dirty="0" smtClean="0"/>
              <a:t>Proposition #4 </a:t>
            </a:r>
            <a:r>
              <a:rPr lang="en-US" dirty="0" smtClean="0"/>
              <a:t>– Capital Reserve Fund: </a:t>
            </a:r>
            <a:r>
              <a:rPr lang="en-US" dirty="0"/>
              <a:t>E</a:t>
            </a:r>
            <a:r>
              <a:rPr lang="en-US" dirty="0" smtClean="0"/>
              <a:t>stablish </a:t>
            </a:r>
            <a:r>
              <a:rPr lang="en-US" dirty="0"/>
              <a:t>a Capital Reserve Fund for the purpose of financing the local share of capital projects of general improvements, reconstruction, renovations or additions to the buildings of the Schoharie Central School </a:t>
            </a:r>
            <a:r>
              <a:rPr lang="en-US" dirty="0" smtClean="0"/>
              <a:t>District, not to exceed $2.5 Million with a duration not to exceed 10 school fiscal years</a:t>
            </a:r>
          </a:p>
          <a:p>
            <a:endParaRPr lang="en-US" dirty="0"/>
          </a:p>
        </p:txBody>
      </p:sp>
    </p:spTree>
    <p:extLst>
      <p:ext uri="{BB962C8B-B14F-4D97-AF65-F5344CB8AC3E}">
        <p14:creationId xmlns:p14="http://schemas.microsoft.com/office/powerpoint/2010/main" val="1206103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Proposed 2023-2024 Budget Highlights</a:t>
            </a:r>
            <a:endParaRPr lang="en-US" b="1" dirty="0"/>
          </a:p>
        </p:txBody>
      </p:sp>
      <p:sp>
        <p:nvSpPr>
          <p:cNvPr id="3" name="Content Placeholder 2"/>
          <p:cNvSpPr>
            <a:spLocks noGrp="1"/>
          </p:cNvSpPr>
          <p:nvPr>
            <p:ph idx="1"/>
          </p:nvPr>
        </p:nvSpPr>
        <p:spPr/>
        <p:txBody>
          <a:bodyPr>
            <a:normAutofit lnSpcReduction="10000"/>
          </a:bodyPr>
          <a:lstStyle/>
          <a:p>
            <a:pPr lvl="0"/>
            <a:endParaRPr lang="en-US" dirty="0" smtClean="0"/>
          </a:p>
          <a:p>
            <a:pPr lvl="0"/>
            <a:r>
              <a:rPr lang="en-US" sz="3200" dirty="0" smtClean="0"/>
              <a:t>The </a:t>
            </a:r>
            <a:r>
              <a:rPr lang="en-US" sz="3200" dirty="0"/>
              <a:t>tax levy, </a:t>
            </a:r>
            <a:r>
              <a:rPr lang="en-US" sz="3200" dirty="0" smtClean="0"/>
              <a:t>projects </a:t>
            </a:r>
            <a:r>
              <a:rPr lang="en-US" sz="3200" dirty="0"/>
              <a:t>for next year to be </a:t>
            </a:r>
            <a:r>
              <a:rPr lang="en-US" sz="3200" b="1" i="1" dirty="0" smtClean="0">
                <a:solidFill>
                  <a:srgbClr val="0070C0"/>
                </a:solidFill>
              </a:rPr>
              <a:t>ONLY</a:t>
            </a:r>
            <a:r>
              <a:rPr lang="en-US" sz="3200" dirty="0" smtClean="0"/>
              <a:t> a </a:t>
            </a:r>
            <a:r>
              <a:rPr lang="en-US" sz="3200" b="1" i="1" dirty="0">
                <a:solidFill>
                  <a:srgbClr val="0070C0"/>
                </a:solidFill>
              </a:rPr>
              <a:t>0</a:t>
            </a:r>
            <a:r>
              <a:rPr lang="en-US" sz="3200" b="1" i="1" dirty="0" smtClean="0">
                <a:solidFill>
                  <a:srgbClr val="0070C0"/>
                </a:solidFill>
              </a:rPr>
              <a:t>.23% INCREASE</a:t>
            </a:r>
          </a:p>
          <a:p>
            <a:pPr marL="0" lvl="0" indent="0">
              <a:buNone/>
            </a:pPr>
            <a:r>
              <a:rPr lang="en-US" sz="3200" i="1" dirty="0" smtClean="0"/>
              <a:t>**This is </a:t>
            </a:r>
            <a:r>
              <a:rPr lang="en-US" sz="3200" b="1" i="1" dirty="0" smtClean="0">
                <a:solidFill>
                  <a:srgbClr val="0070C0"/>
                </a:solidFill>
              </a:rPr>
              <a:t>just a $20K increase </a:t>
            </a:r>
            <a:r>
              <a:rPr lang="en-US" sz="3200" i="1" dirty="0" smtClean="0"/>
              <a:t>from the prior year</a:t>
            </a:r>
          </a:p>
          <a:p>
            <a:pPr lvl="0"/>
            <a:r>
              <a:rPr lang="en-US" sz="3200" dirty="0" smtClean="0"/>
              <a:t>A </a:t>
            </a:r>
            <a:r>
              <a:rPr lang="en-US" sz="3200" b="1" dirty="0" smtClean="0">
                <a:solidFill>
                  <a:srgbClr val="0070C0"/>
                </a:solidFill>
              </a:rPr>
              <a:t>5</a:t>
            </a:r>
            <a:r>
              <a:rPr lang="en-US" sz="3200" b="1" dirty="0" smtClean="0">
                <a:solidFill>
                  <a:srgbClr val="0070C0"/>
                </a:solidFill>
              </a:rPr>
              <a:t>.81</a:t>
            </a:r>
            <a:r>
              <a:rPr lang="en-US" sz="3200" b="1" i="1" dirty="0" smtClean="0">
                <a:solidFill>
                  <a:srgbClr val="0070C0"/>
                </a:solidFill>
              </a:rPr>
              <a:t>% </a:t>
            </a:r>
            <a:r>
              <a:rPr lang="en-US" sz="3200" b="1" i="1" dirty="0" smtClean="0">
                <a:solidFill>
                  <a:srgbClr val="0070C0"/>
                </a:solidFill>
              </a:rPr>
              <a:t>INCREASE </a:t>
            </a:r>
            <a:r>
              <a:rPr lang="en-US" sz="3200" dirty="0" smtClean="0"/>
              <a:t>in </a:t>
            </a:r>
            <a:r>
              <a:rPr lang="en-US" sz="3200" dirty="0" smtClean="0"/>
              <a:t>Total NY State </a:t>
            </a:r>
            <a:r>
              <a:rPr lang="en-US" sz="3200" dirty="0" smtClean="0"/>
              <a:t>Aid </a:t>
            </a:r>
            <a:r>
              <a:rPr lang="en-US" sz="3200" dirty="0" smtClean="0"/>
              <a:t>– Allocated by the NY State Legislature in Preliminary State Aid Budget Runs.</a:t>
            </a:r>
          </a:p>
          <a:p>
            <a:pPr lvl="0"/>
            <a:r>
              <a:rPr lang="en-US" sz="3200" dirty="0" smtClean="0"/>
              <a:t>This </a:t>
            </a:r>
            <a:r>
              <a:rPr lang="en-US" sz="3200" dirty="0" smtClean="0"/>
              <a:t>proposed budget maintains all educational programs, all staffing levels and services and enhancements from the prior </a:t>
            </a:r>
            <a:r>
              <a:rPr lang="en-US" sz="3200" dirty="0" smtClean="0"/>
              <a:t>year.</a:t>
            </a:r>
            <a:endParaRPr lang="en-US" sz="3200" dirty="0" smtClean="0"/>
          </a:p>
          <a:p>
            <a:pPr lvl="0"/>
            <a:endParaRPr lang="en-US" sz="3200" dirty="0" smtClean="0"/>
          </a:p>
          <a:p>
            <a:endParaRPr lang="en-US" dirty="0"/>
          </a:p>
        </p:txBody>
      </p:sp>
    </p:spTree>
    <p:extLst>
      <p:ext uri="{BB962C8B-B14F-4D97-AF65-F5344CB8AC3E}">
        <p14:creationId xmlns:p14="http://schemas.microsoft.com/office/powerpoint/2010/main" val="22138569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Appropriation Status of the 2023-2024 Budget</a:t>
            </a:r>
            <a:endParaRPr lang="en-US" sz="4000" b="1" dirty="0"/>
          </a:p>
        </p:txBody>
      </p:sp>
      <p:sp>
        <p:nvSpPr>
          <p:cNvPr id="3" name="Content Placeholder 2"/>
          <p:cNvSpPr>
            <a:spLocks noGrp="1"/>
          </p:cNvSpPr>
          <p:nvPr>
            <p:ph idx="1"/>
          </p:nvPr>
        </p:nvSpPr>
        <p:spPr/>
        <p:txBody>
          <a:bodyPr>
            <a:normAutofit fontScale="47500" lnSpcReduction="20000"/>
          </a:bodyPr>
          <a:lstStyle/>
          <a:p>
            <a:r>
              <a:rPr lang="en-US" sz="4400" dirty="0"/>
              <a:t>C</a:t>
            </a:r>
            <a:r>
              <a:rPr lang="en-US" sz="4400" dirty="0" smtClean="0"/>
              <a:t>urrent </a:t>
            </a:r>
            <a:r>
              <a:rPr lang="en-US" sz="4400" dirty="0"/>
              <a:t>P</a:t>
            </a:r>
            <a:r>
              <a:rPr lang="en-US" sz="4400" dirty="0" smtClean="0"/>
              <a:t>rojection – The district is looking </a:t>
            </a:r>
            <a:r>
              <a:rPr lang="en-US" sz="4400" dirty="0"/>
              <a:t>at a </a:t>
            </a:r>
            <a:r>
              <a:rPr lang="en-US" sz="4400" b="1" i="1" dirty="0" smtClean="0"/>
              <a:t>Proposed </a:t>
            </a:r>
            <a:r>
              <a:rPr lang="en-US" sz="4400" b="1" i="1" dirty="0"/>
              <a:t>B</a:t>
            </a:r>
            <a:r>
              <a:rPr lang="en-US" sz="4400" b="1" i="1" dirty="0" smtClean="0"/>
              <a:t>udget </a:t>
            </a:r>
            <a:r>
              <a:rPr lang="en-US" sz="4400" dirty="0"/>
              <a:t>of approximately </a:t>
            </a:r>
            <a:r>
              <a:rPr lang="en-US" sz="4400" b="1" dirty="0"/>
              <a:t>$</a:t>
            </a:r>
            <a:r>
              <a:rPr lang="en-US" sz="4400" b="1" dirty="0" smtClean="0"/>
              <a:t>26,819,862</a:t>
            </a:r>
            <a:r>
              <a:rPr lang="en-US" sz="4400" dirty="0" smtClean="0"/>
              <a:t>.</a:t>
            </a:r>
          </a:p>
          <a:p>
            <a:endParaRPr lang="en-US" sz="4400" dirty="0" smtClean="0"/>
          </a:p>
          <a:p>
            <a:r>
              <a:rPr lang="en-US" sz="4400" dirty="0" smtClean="0"/>
              <a:t>The </a:t>
            </a:r>
            <a:r>
              <a:rPr lang="en-US" sz="4400" b="1" dirty="0" smtClean="0"/>
              <a:t>Proposed</a:t>
            </a:r>
            <a:r>
              <a:rPr lang="en-US" sz="4400" dirty="0" smtClean="0"/>
              <a:t> </a:t>
            </a:r>
            <a:r>
              <a:rPr lang="en-US" sz="4400" b="1" i="1" dirty="0" smtClean="0"/>
              <a:t>2023-2024 Budget</a:t>
            </a:r>
            <a:r>
              <a:rPr lang="en-US" sz="4400" dirty="0" smtClean="0"/>
              <a:t>, would increase appropriations by $924,158 (3.57%) over 2022-2023.</a:t>
            </a:r>
          </a:p>
          <a:p>
            <a:pPr marL="0" indent="0" algn="ctr">
              <a:buNone/>
            </a:pPr>
            <a:r>
              <a:rPr lang="en-US" sz="4400" b="1" u="sng" dirty="0" smtClean="0">
                <a:solidFill>
                  <a:srgbClr val="0070C0"/>
                </a:solidFill>
              </a:rPr>
              <a:t>Included in this Proposed Budget is funding for</a:t>
            </a:r>
            <a:r>
              <a:rPr lang="en-US" sz="4400" dirty="0" smtClean="0"/>
              <a:t>:</a:t>
            </a:r>
            <a:endParaRPr lang="en-US" sz="4400" dirty="0"/>
          </a:p>
          <a:p>
            <a:r>
              <a:rPr lang="en-US" sz="4400" dirty="0" smtClean="0"/>
              <a:t>2.0 FTE Special Education Teachers – 1 at the Elementary School and 1 at the Jr./Sr. High School</a:t>
            </a:r>
          </a:p>
          <a:p>
            <a:r>
              <a:rPr lang="en-US" sz="4400" dirty="0" smtClean="0"/>
              <a:t>1.0 FTE Elementary School Librarian to promote the district’s reading initiative </a:t>
            </a:r>
          </a:p>
          <a:p>
            <a:r>
              <a:rPr lang="en-US" sz="4400" dirty="0" smtClean="0"/>
              <a:t>1.0 FTE Reading Teacher at the Elementary School</a:t>
            </a:r>
          </a:p>
          <a:p>
            <a:r>
              <a:rPr lang="en-US" sz="4400" dirty="0" smtClean="0"/>
              <a:t>Science equipment, programming kits and learning materials at the Elementary School &amp; Jr</a:t>
            </a:r>
            <a:r>
              <a:rPr lang="en-US" sz="4400" dirty="0"/>
              <a:t>./Sr. High </a:t>
            </a:r>
            <a:r>
              <a:rPr lang="en-US" sz="4400" dirty="0" smtClean="0"/>
              <a:t>School</a:t>
            </a:r>
          </a:p>
          <a:p>
            <a:r>
              <a:rPr lang="en-US" sz="4400" dirty="0" smtClean="0"/>
              <a:t>Mathematics and Business Dept. textbooks and learning materials at the Jr./Sr. High School</a:t>
            </a:r>
          </a:p>
          <a:p>
            <a:pPr marL="0" indent="0">
              <a:buNone/>
            </a:pPr>
            <a:endParaRPr lang="en-US" dirty="0" smtClean="0"/>
          </a:p>
          <a:p>
            <a:endParaRPr lang="en-US" dirty="0"/>
          </a:p>
        </p:txBody>
      </p:sp>
    </p:spTree>
    <p:extLst>
      <p:ext uri="{BB962C8B-B14F-4D97-AF65-F5344CB8AC3E}">
        <p14:creationId xmlns:p14="http://schemas.microsoft.com/office/powerpoint/2010/main" val="4326019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Appropriation Status of the 2023-2024 Budget</a:t>
            </a: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dirty="0" smtClean="0"/>
          </a:p>
          <a:p>
            <a:pPr marL="0" indent="0">
              <a:buNone/>
            </a:pPr>
            <a:r>
              <a:rPr lang="en-US" sz="3200" dirty="0" smtClean="0"/>
              <a:t>The proposed increase in appropriations compared to the 2022-2023 Budget is due to the following factors:</a:t>
            </a:r>
            <a:endParaRPr lang="en-US" sz="3200" dirty="0"/>
          </a:p>
          <a:p>
            <a:r>
              <a:rPr lang="en-US" sz="3200" dirty="0"/>
              <a:t>Increase in Employee </a:t>
            </a:r>
            <a:r>
              <a:rPr lang="en-US" sz="3200" dirty="0" smtClean="0"/>
              <a:t>Salaries and Benefits – </a:t>
            </a:r>
            <a:r>
              <a:rPr lang="en-US" sz="3200" b="1" dirty="0" smtClean="0">
                <a:solidFill>
                  <a:srgbClr val="0070C0"/>
                </a:solidFill>
              </a:rPr>
              <a:t>Approximately $443K</a:t>
            </a:r>
          </a:p>
          <a:p>
            <a:r>
              <a:rPr lang="en-US" sz="3200" dirty="0" smtClean="0"/>
              <a:t>Increase in BOCES Services and Debt Service payments – </a:t>
            </a:r>
            <a:r>
              <a:rPr lang="en-US" sz="3200" b="1" dirty="0" smtClean="0">
                <a:solidFill>
                  <a:srgbClr val="0070C0"/>
                </a:solidFill>
              </a:rPr>
              <a:t>Approximately $341K</a:t>
            </a:r>
          </a:p>
          <a:p>
            <a:r>
              <a:rPr lang="en-US" sz="3200" dirty="0" smtClean="0"/>
              <a:t>Increase in funding for mandated School Mascot change – </a:t>
            </a:r>
            <a:r>
              <a:rPr lang="en-US" sz="3200" b="1" dirty="0" smtClean="0">
                <a:solidFill>
                  <a:srgbClr val="0070C0"/>
                </a:solidFill>
              </a:rPr>
              <a:t>Approximately $75K</a:t>
            </a:r>
          </a:p>
          <a:p>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26833725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Revenue Status </a:t>
            </a:r>
            <a:r>
              <a:rPr lang="en-US" b="1" dirty="0"/>
              <a:t>of the </a:t>
            </a:r>
            <a:r>
              <a:rPr lang="en-US" b="1" dirty="0" smtClean="0"/>
              <a:t>2023-2024 </a:t>
            </a:r>
            <a:r>
              <a:rPr lang="en-US" b="1" dirty="0"/>
              <a:t>Budget</a:t>
            </a:r>
            <a:endParaRPr lang="en-US" dirty="0"/>
          </a:p>
        </p:txBody>
      </p:sp>
      <p:sp>
        <p:nvSpPr>
          <p:cNvPr id="3" name="Content Placeholder 2"/>
          <p:cNvSpPr>
            <a:spLocks noGrp="1"/>
          </p:cNvSpPr>
          <p:nvPr>
            <p:ph idx="1"/>
          </p:nvPr>
        </p:nvSpPr>
        <p:spPr>
          <a:xfrm>
            <a:off x="838200" y="1690688"/>
            <a:ext cx="10515600" cy="4351338"/>
          </a:xfrm>
        </p:spPr>
        <p:txBody>
          <a:bodyPr>
            <a:normAutofit/>
          </a:bodyPr>
          <a:lstStyle/>
          <a:p>
            <a:r>
              <a:rPr lang="en-US" sz="3200" dirty="0" smtClean="0"/>
              <a:t>The </a:t>
            </a:r>
            <a:r>
              <a:rPr lang="en-US" sz="3200" b="1" dirty="0"/>
              <a:t>P</a:t>
            </a:r>
            <a:r>
              <a:rPr lang="en-US" sz="3200" b="1" dirty="0" smtClean="0"/>
              <a:t>roposed </a:t>
            </a:r>
            <a:r>
              <a:rPr lang="en-US" sz="3200" b="1" dirty="0"/>
              <a:t>B</a:t>
            </a:r>
            <a:r>
              <a:rPr lang="en-US" sz="3200" b="1" dirty="0" smtClean="0"/>
              <a:t>udget </a:t>
            </a:r>
            <a:r>
              <a:rPr lang="en-US" sz="3200" dirty="0" smtClean="0"/>
              <a:t>for 2023-24 has a </a:t>
            </a:r>
            <a:r>
              <a:rPr lang="en-US" sz="3200" b="1" i="1" dirty="0" smtClean="0">
                <a:solidFill>
                  <a:srgbClr val="0070C0"/>
                </a:solidFill>
              </a:rPr>
              <a:t>0.23% tax levy increase </a:t>
            </a:r>
            <a:r>
              <a:rPr lang="en-US" sz="3200" dirty="0" smtClean="0"/>
              <a:t>(including the STAR value) – </a:t>
            </a:r>
            <a:r>
              <a:rPr lang="en-US" sz="3200" dirty="0"/>
              <a:t>This </a:t>
            </a:r>
            <a:r>
              <a:rPr lang="en-US" sz="3200" dirty="0" smtClean="0"/>
              <a:t>increase </a:t>
            </a:r>
            <a:r>
              <a:rPr lang="en-US" sz="3200" dirty="0"/>
              <a:t>in the tax levy is similar to this (current year’s) tax levy decrease of </a:t>
            </a:r>
            <a:r>
              <a:rPr lang="en-US" sz="3200" dirty="0" smtClean="0"/>
              <a:t>1.84%. </a:t>
            </a:r>
          </a:p>
          <a:p>
            <a:r>
              <a:rPr lang="en-US" sz="3200" dirty="0" smtClean="0"/>
              <a:t>In </a:t>
            </a:r>
            <a:r>
              <a:rPr lang="en-US" sz="3200" dirty="0"/>
              <a:t>the </a:t>
            </a:r>
            <a:r>
              <a:rPr lang="en-US" sz="3200" dirty="0"/>
              <a:t>P</a:t>
            </a:r>
            <a:r>
              <a:rPr lang="en-US" sz="3200" dirty="0" smtClean="0"/>
              <a:t>reliminary </a:t>
            </a:r>
            <a:r>
              <a:rPr lang="en-US" sz="3200" dirty="0" smtClean="0"/>
              <a:t>State </a:t>
            </a:r>
            <a:r>
              <a:rPr lang="en-US" sz="3200" dirty="0"/>
              <a:t>Aid runs, the </a:t>
            </a:r>
            <a:r>
              <a:rPr lang="en-US" sz="3200" dirty="0" smtClean="0"/>
              <a:t>Legislature </a:t>
            </a:r>
            <a:r>
              <a:rPr lang="en-US" sz="3200" dirty="0"/>
              <a:t>has allocated a </a:t>
            </a:r>
            <a:r>
              <a:rPr lang="en-US" sz="3200" b="1" dirty="0" smtClean="0">
                <a:solidFill>
                  <a:srgbClr val="0070C0"/>
                </a:solidFill>
              </a:rPr>
              <a:t>5</a:t>
            </a:r>
            <a:r>
              <a:rPr lang="en-US" sz="3200" b="1" dirty="0" smtClean="0">
                <a:solidFill>
                  <a:srgbClr val="0070C0"/>
                </a:solidFill>
              </a:rPr>
              <a:t>.81% </a:t>
            </a:r>
            <a:r>
              <a:rPr lang="en-US" sz="3200" b="1" dirty="0">
                <a:solidFill>
                  <a:srgbClr val="0070C0"/>
                </a:solidFill>
              </a:rPr>
              <a:t>increase </a:t>
            </a:r>
            <a:r>
              <a:rPr lang="en-US" sz="3200" dirty="0"/>
              <a:t>in </a:t>
            </a:r>
            <a:r>
              <a:rPr lang="en-US" sz="3200" dirty="0" smtClean="0"/>
              <a:t>total </a:t>
            </a:r>
            <a:r>
              <a:rPr lang="en-US" sz="3200" dirty="0" smtClean="0"/>
              <a:t>Aid for 23-24.</a:t>
            </a:r>
            <a:endParaRPr lang="en-US" dirty="0" smtClean="0"/>
          </a:p>
          <a:p>
            <a:endParaRPr lang="en-US" dirty="0"/>
          </a:p>
        </p:txBody>
      </p:sp>
    </p:spTree>
    <p:extLst>
      <p:ext uri="{BB962C8B-B14F-4D97-AF65-F5344CB8AC3E}">
        <p14:creationId xmlns:p14="http://schemas.microsoft.com/office/powerpoint/2010/main" val="28724040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Proposed 2023-24 Budget Summary</a:t>
            </a:r>
            <a:br>
              <a:rPr lang="en-US" b="1" dirty="0"/>
            </a:br>
            <a:r>
              <a:rPr lang="en-US" sz="3200" b="1" i="1" dirty="0"/>
              <a:t>Where the Money Goes…</a:t>
            </a:r>
            <a:endParaRPr lang="en-US" dirty="0"/>
          </a:p>
        </p:txBody>
      </p:sp>
      <p:graphicFrame>
        <p:nvGraphicFramePr>
          <p:cNvPr id="4" name="Object 0"/>
          <p:cNvGraphicFramePr>
            <a:graphicFrameLocks noGrp="1" noChangeAspect="1"/>
          </p:cNvGraphicFramePr>
          <p:nvPr>
            <p:ph idx="1"/>
            <p:extLst>
              <p:ext uri="{D42A27DB-BD31-4B8C-83A1-F6EECF244321}">
                <p14:modId xmlns:p14="http://schemas.microsoft.com/office/powerpoint/2010/main" val="3107951860"/>
              </p:ext>
            </p:extLst>
          </p:nvPr>
        </p:nvGraphicFramePr>
        <p:xfrm>
          <a:off x="1243013" y="1725613"/>
          <a:ext cx="9376496" cy="4821237"/>
        </p:xfrm>
        <a:graphic>
          <a:graphicData uri="http://schemas.openxmlformats.org/presentationml/2006/ole">
            <mc:AlternateContent xmlns:mc="http://schemas.openxmlformats.org/markup-compatibility/2006">
              <mc:Choice xmlns:v="urn:schemas-microsoft-com:vml" Requires="v">
                <p:oleObj spid="_x0000_s4124" name="Worksheet" r:id="rId3" imgW="8705761" imgH="4476682" progId="Excel.Sheet.8">
                  <p:embed/>
                </p:oleObj>
              </mc:Choice>
              <mc:Fallback>
                <p:oleObj name="Worksheet" r:id="rId3" imgW="8705761" imgH="4476682" progId="Excel.Sheet.8">
                  <p:embed/>
                  <p:pic>
                    <p:nvPicPr>
                      <p:cNvPr id="4" name="Object 0"/>
                      <p:cNvPicPr>
                        <a:picLocks noChangeAspect="1" noChangeArrowheads="1"/>
                      </p:cNvPicPr>
                      <p:nvPr/>
                    </p:nvPicPr>
                    <p:blipFill>
                      <a:blip r:embed="rId4"/>
                      <a:srcRect/>
                      <a:stretch>
                        <a:fillRect/>
                      </a:stretch>
                    </p:blipFill>
                    <p:spPr bwMode="auto">
                      <a:xfrm>
                        <a:off x="1243013" y="1725613"/>
                        <a:ext cx="9376496" cy="4821237"/>
                      </a:xfrm>
                      <a:prstGeom prst="rect">
                        <a:avLst/>
                      </a:prstGeom>
                      <a:noFill/>
                    </p:spPr>
                  </p:pic>
                </p:oleObj>
              </mc:Fallback>
            </mc:AlternateContent>
          </a:graphicData>
        </a:graphic>
      </p:graphicFrame>
    </p:spTree>
    <p:extLst>
      <p:ext uri="{BB962C8B-B14F-4D97-AF65-F5344CB8AC3E}">
        <p14:creationId xmlns:p14="http://schemas.microsoft.com/office/powerpoint/2010/main" val="4016336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Proposed 2023-24 Budget Summary</a:t>
            </a:r>
            <a:br>
              <a:rPr lang="en-US" b="1" dirty="0"/>
            </a:br>
            <a:r>
              <a:rPr lang="en-US" sz="3200" b="1" i="1" dirty="0"/>
              <a:t>Where the Money Comes From…</a:t>
            </a:r>
            <a:endParaRPr lang="en-US" dirty="0"/>
          </a:p>
        </p:txBody>
      </p:sp>
      <p:graphicFrame>
        <p:nvGraphicFramePr>
          <p:cNvPr id="4" name="Object 0"/>
          <p:cNvGraphicFramePr>
            <a:graphicFrameLocks noGrp="1" noChangeAspect="1"/>
          </p:cNvGraphicFramePr>
          <p:nvPr>
            <p:ph idx="1"/>
            <p:extLst>
              <p:ext uri="{D42A27DB-BD31-4B8C-83A1-F6EECF244321}">
                <p14:modId xmlns:p14="http://schemas.microsoft.com/office/powerpoint/2010/main" val="2351719897"/>
              </p:ext>
            </p:extLst>
          </p:nvPr>
        </p:nvGraphicFramePr>
        <p:xfrm>
          <a:off x="1416050" y="1709738"/>
          <a:ext cx="9488488" cy="4841875"/>
        </p:xfrm>
        <a:graphic>
          <a:graphicData uri="http://schemas.openxmlformats.org/presentationml/2006/ole">
            <mc:AlternateContent xmlns:mc="http://schemas.openxmlformats.org/markup-compatibility/2006">
              <mc:Choice xmlns:v="urn:schemas-microsoft-com:vml" Requires="v">
                <p:oleObj spid="_x0000_s5148" name="Worksheet" r:id="rId3" imgW="8829618" imgH="4505461" progId="Excel.Sheet.8">
                  <p:embed/>
                </p:oleObj>
              </mc:Choice>
              <mc:Fallback>
                <p:oleObj name="Worksheet" r:id="rId3" imgW="8829618" imgH="4505461" progId="Excel.Sheet.8">
                  <p:embed/>
                  <p:pic>
                    <p:nvPicPr>
                      <p:cNvPr id="4" name="Object 0"/>
                      <p:cNvPicPr>
                        <a:picLocks noChangeAspect="1" noChangeArrowheads="1"/>
                      </p:cNvPicPr>
                      <p:nvPr/>
                    </p:nvPicPr>
                    <p:blipFill>
                      <a:blip r:embed="rId4"/>
                      <a:srcRect/>
                      <a:stretch>
                        <a:fillRect/>
                      </a:stretch>
                    </p:blipFill>
                    <p:spPr bwMode="auto">
                      <a:xfrm>
                        <a:off x="1416050" y="1709738"/>
                        <a:ext cx="9488488" cy="4841875"/>
                      </a:xfrm>
                      <a:prstGeom prst="rect">
                        <a:avLst/>
                      </a:prstGeom>
                      <a:noFill/>
                    </p:spPr>
                  </p:pic>
                </p:oleObj>
              </mc:Fallback>
            </mc:AlternateContent>
          </a:graphicData>
        </a:graphic>
      </p:graphicFrame>
    </p:spTree>
    <p:extLst>
      <p:ext uri="{BB962C8B-B14F-4D97-AF65-F5344CB8AC3E}">
        <p14:creationId xmlns:p14="http://schemas.microsoft.com/office/powerpoint/2010/main" val="1339669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nvPr>
        </p:nvGraphicFramePr>
        <p:xfrm>
          <a:off x="424429" y="517444"/>
          <a:ext cx="11367655"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184044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Schoharie CSD Tax Rate Trends</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endParaRPr lang="en-US" dirty="0" smtClean="0"/>
          </a:p>
          <a:p>
            <a:endParaRPr lang="en-US" dirty="0"/>
          </a:p>
          <a:p>
            <a:pPr marL="0" indent="0">
              <a:buNone/>
            </a:pPr>
            <a:endParaRPr lang="en-US" dirty="0"/>
          </a:p>
        </p:txBody>
      </p:sp>
      <p:pic>
        <p:nvPicPr>
          <p:cNvPr id="7" name="Picture 6"/>
          <p:cNvPicPr>
            <a:picLocks noChangeAspect="1"/>
          </p:cNvPicPr>
          <p:nvPr/>
        </p:nvPicPr>
        <p:blipFill>
          <a:blip r:embed="rId2"/>
          <a:stretch>
            <a:fillRect/>
          </a:stretch>
        </p:blipFill>
        <p:spPr>
          <a:xfrm>
            <a:off x="945573" y="1338606"/>
            <a:ext cx="10297391" cy="5446658"/>
          </a:xfrm>
          <a:prstGeom prst="rect">
            <a:avLst/>
          </a:prstGeom>
        </p:spPr>
      </p:pic>
    </p:spTree>
    <p:extLst>
      <p:ext uri="{BB962C8B-B14F-4D97-AF65-F5344CB8AC3E}">
        <p14:creationId xmlns:p14="http://schemas.microsoft.com/office/powerpoint/2010/main" val="28822130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26073</TotalTime>
  <Words>682</Words>
  <Application>Microsoft Office PowerPoint</Application>
  <PresentationFormat>Widescreen</PresentationFormat>
  <Paragraphs>53</Paragraphs>
  <Slides>12</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18" baseType="lpstr">
      <vt:lpstr>Arial</vt:lpstr>
      <vt:lpstr>Calibri</vt:lpstr>
      <vt:lpstr>Calibri Light</vt:lpstr>
      <vt:lpstr>Office Theme</vt:lpstr>
      <vt:lpstr>Microsoft Excel 97-2003 Worksheet</vt:lpstr>
      <vt:lpstr>Worksheet</vt:lpstr>
      <vt:lpstr>Schoharie Central School District</vt:lpstr>
      <vt:lpstr>Proposed 2023-2024 Budget Highlights</vt:lpstr>
      <vt:lpstr>Appropriation Status of the 2023-2024 Budget</vt:lpstr>
      <vt:lpstr>Appropriation Status of the 2023-2024 Budget</vt:lpstr>
      <vt:lpstr>Revenue Status of the 2023-2024 Budget</vt:lpstr>
      <vt:lpstr>Proposed 2023-24 Budget Summary Where the Money Goes…</vt:lpstr>
      <vt:lpstr>Proposed 2023-24 Budget Summary Where the Money Comes From…</vt:lpstr>
      <vt:lpstr>PowerPoint Presentation</vt:lpstr>
      <vt:lpstr>Schoharie CSD Tax Rate Trends</vt:lpstr>
      <vt:lpstr>Proposed 2023-2024 Budget Summary</vt:lpstr>
      <vt:lpstr>Board of Education Member Election</vt:lpstr>
      <vt:lpstr>Propositions on May 16, 2023</vt:lpstr>
    </vt:vector>
  </TitlesOfParts>
  <Company>Schoharie 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Schoharie Central School District</dc:title>
  <dc:creator>Windows User</dc:creator>
  <cp:lastModifiedBy>Windows User</cp:lastModifiedBy>
  <cp:revision>92</cp:revision>
  <cp:lastPrinted>2022-03-17T20:58:37Z</cp:lastPrinted>
  <dcterms:created xsi:type="dcterms:W3CDTF">2022-02-08T13:27:26Z</dcterms:created>
  <dcterms:modified xsi:type="dcterms:W3CDTF">2023-05-02T19:41:29Z</dcterms:modified>
</cp:coreProperties>
</file>