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8" r:id="rId2"/>
    <p:sldId id="269" r:id="rId3"/>
    <p:sldId id="279" r:id="rId4"/>
    <p:sldId id="271" r:id="rId5"/>
    <p:sldId id="280" r:id="rId6"/>
    <p:sldId id="282" r:id="rId7"/>
    <p:sldId id="281" r:id="rId8"/>
    <p:sldId id="283" r:id="rId9"/>
    <p:sldId id="275" r:id="rId10"/>
    <p:sldId id="267" r:id="rId1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1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43979" cy="467363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533" y="3"/>
            <a:ext cx="3043979" cy="467363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2CD7F53A-5379-4A32-8A06-7F43A6CFD5F1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841741"/>
            <a:ext cx="3043979" cy="46736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533" y="8841741"/>
            <a:ext cx="3043979" cy="46736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485969E5-1A22-4A76-BE3B-9FAF237982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362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43979" cy="467363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533" y="3"/>
            <a:ext cx="3043979" cy="467363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098C866-44F5-4F62-BBA5-C96B90A83C8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946" y="4479690"/>
            <a:ext cx="5617208" cy="3665776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41741"/>
            <a:ext cx="3043979" cy="46736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533" y="8841741"/>
            <a:ext cx="3043979" cy="46736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CD2CFA2B-AF39-4902-A61D-F4F2E8304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035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4CA-7119-4D3E-9F2B-93ED23072D1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6021-0CCD-4A97-A3E6-6D8C086C06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71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4CA-7119-4D3E-9F2B-93ED23072D1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6021-0CCD-4A97-A3E6-6D8C086C06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687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4CA-7119-4D3E-9F2B-93ED23072D1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6021-0CCD-4A97-A3E6-6D8C086C06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37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4CA-7119-4D3E-9F2B-93ED23072D1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6021-0CCD-4A97-A3E6-6D8C086C06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170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4CA-7119-4D3E-9F2B-93ED23072D1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6021-0CCD-4A97-A3E6-6D8C086C06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092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4CA-7119-4D3E-9F2B-93ED23072D1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6021-0CCD-4A97-A3E6-6D8C086C06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857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4CA-7119-4D3E-9F2B-93ED23072D1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6021-0CCD-4A97-A3E6-6D8C086C06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648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4CA-7119-4D3E-9F2B-93ED23072D1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6021-0CCD-4A97-A3E6-6D8C086C06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39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4CA-7119-4D3E-9F2B-93ED23072D1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6021-0CCD-4A97-A3E6-6D8C086C06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18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4CA-7119-4D3E-9F2B-93ED23072D1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6021-0CCD-4A97-A3E6-6D8C086C06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058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74CA-7119-4D3E-9F2B-93ED23072D1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B6021-0CCD-4A97-A3E6-6D8C086C06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388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174CA-7119-4D3E-9F2B-93ED23072D1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B6021-0CCD-4A97-A3E6-6D8C086C06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03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sz="4000" b="1" dirty="0" smtClean="0"/>
          </a:p>
          <a:p>
            <a:r>
              <a:rPr lang="en-US" sz="6400" b="1" i="1" dirty="0" smtClean="0"/>
              <a:t>Budget Presentation</a:t>
            </a:r>
          </a:p>
          <a:p>
            <a:r>
              <a:rPr lang="en-US" sz="6400" b="1" i="1" dirty="0" smtClean="0"/>
              <a:t>April 24, 2024</a:t>
            </a:r>
            <a:endParaRPr lang="en-US" sz="6400" b="1" i="1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2048934" y="-1"/>
          <a:ext cx="8128000" cy="39962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Acrobat Document" r:id="rId3" imgW="38099898" imgH="19049932" progId="AcroExch.Document.DC">
                  <p:embed/>
                </p:oleObj>
              </mc:Choice>
              <mc:Fallback>
                <p:oleObj name="Acrobat Document" r:id="rId3" imgW="38099898" imgH="19049932" progId="AcroExch.Document.DC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48934" y="-1"/>
                        <a:ext cx="8128000" cy="39962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897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Propositions on May 21, 2024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  <a:p>
            <a:r>
              <a:rPr lang="en-US" b="1" dirty="0" smtClean="0"/>
              <a:t>Proposition #1 </a:t>
            </a:r>
            <a:r>
              <a:rPr lang="en-US" dirty="0" smtClean="0"/>
              <a:t>– School District Operating Budget (2024-2025)</a:t>
            </a:r>
          </a:p>
          <a:p>
            <a:r>
              <a:rPr lang="en-US" b="1" dirty="0" smtClean="0"/>
              <a:t>Proposition #2 </a:t>
            </a:r>
            <a:r>
              <a:rPr lang="en-US" dirty="0" smtClean="0"/>
              <a:t>–</a:t>
            </a:r>
            <a:r>
              <a:rPr lang="en-US" b="1" dirty="0" smtClean="0"/>
              <a:t> </a:t>
            </a:r>
            <a:r>
              <a:rPr lang="en-US" dirty="0" smtClean="0"/>
              <a:t>School Bus Purchases – Purchase 5 Replacement Buses at a total cost of $580,000 (before trade-ins).</a:t>
            </a:r>
          </a:p>
          <a:p>
            <a:r>
              <a:rPr lang="en-US" b="1" dirty="0" smtClean="0"/>
              <a:t>Proposition #3 </a:t>
            </a:r>
            <a:r>
              <a:rPr lang="en-US" dirty="0" smtClean="0"/>
              <a:t>– Public Library Tax Levy: $146,000 (increase of $20,000)</a:t>
            </a:r>
          </a:p>
          <a:p>
            <a:r>
              <a:rPr lang="en-US" b="1" dirty="0" smtClean="0"/>
              <a:t>Proposition #4 </a:t>
            </a:r>
            <a:r>
              <a:rPr lang="en-US" dirty="0" smtClean="0"/>
              <a:t>– Capital Reserve Fund: Allocation of $2.0 million from the existing Capital Reserve Fund to support the local share of the district’s ongoing Capital Projects.</a:t>
            </a:r>
          </a:p>
          <a:p>
            <a:r>
              <a:rPr lang="en-US" b="1" dirty="0" smtClean="0"/>
              <a:t>Proposition #5 </a:t>
            </a:r>
            <a:r>
              <a:rPr lang="en-US" dirty="0" smtClean="0"/>
              <a:t>– Establish Bus Purchase Capital Reserve fund for up to $1 million for a probable term of 10 years.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25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2024-2025 Budget Objectives/Goals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Provide </a:t>
            </a:r>
            <a:r>
              <a:rPr lang="en-US" sz="3200" dirty="0"/>
              <a:t>a focused budget that places our students as the top priority </a:t>
            </a:r>
          </a:p>
          <a:p>
            <a:r>
              <a:rPr lang="en-US" sz="3200" dirty="0" smtClean="0"/>
              <a:t>Maintain </a:t>
            </a:r>
            <a:r>
              <a:rPr lang="en-US" sz="3200" dirty="0"/>
              <a:t>fiscal responsibility to our Schoharie </a:t>
            </a:r>
            <a:r>
              <a:rPr lang="en-US" sz="3200" dirty="0" smtClean="0"/>
              <a:t>taxpayers</a:t>
            </a:r>
          </a:p>
          <a:p>
            <a:r>
              <a:rPr lang="en-US" sz="3200" dirty="0" smtClean="0"/>
              <a:t>Sustain fiscal capacity for the district to consistently provide programs/services for 2024-2025 and for years to come</a:t>
            </a:r>
          </a:p>
          <a:p>
            <a:r>
              <a:rPr lang="en-US" sz="3200" dirty="0" smtClean="0"/>
              <a:t>Continue mandatory </a:t>
            </a:r>
            <a:r>
              <a:rPr lang="en-US" sz="3200" dirty="0"/>
              <a:t>educational </a:t>
            </a:r>
            <a:r>
              <a:rPr lang="en-US" sz="3200" dirty="0" smtClean="0"/>
              <a:t>programming and support services for our students</a:t>
            </a:r>
          </a:p>
          <a:p>
            <a:r>
              <a:rPr lang="en-US" sz="3200" dirty="0" smtClean="0"/>
              <a:t>Ensure that our students are college and/or career ready</a:t>
            </a:r>
          </a:p>
        </p:txBody>
      </p:sp>
    </p:spTree>
    <p:extLst>
      <p:ext uri="{BB962C8B-B14F-4D97-AF65-F5344CB8AC3E}">
        <p14:creationId xmlns:p14="http://schemas.microsoft.com/office/powerpoint/2010/main" val="209021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2024-2025 Budget Highlights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 dirty="0" smtClean="0"/>
          </a:p>
          <a:p>
            <a:pPr lvl="0"/>
            <a:r>
              <a:rPr lang="en-US" sz="3200" dirty="0" smtClean="0"/>
              <a:t>The </a:t>
            </a:r>
            <a:r>
              <a:rPr lang="en-US" sz="3200" dirty="0"/>
              <a:t>tax levy, </a:t>
            </a:r>
            <a:r>
              <a:rPr lang="en-US" sz="3200" dirty="0" smtClean="0"/>
              <a:t>projects </a:t>
            </a:r>
            <a:r>
              <a:rPr lang="en-US" sz="3200" dirty="0"/>
              <a:t>for next year to be a </a:t>
            </a:r>
            <a:r>
              <a:rPr lang="en-US" sz="3200" b="1" i="1" dirty="0" smtClean="0">
                <a:solidFill>
                  <a:srgbClr val="0070C0"/>
                </a:solidFill>
              </a:rPr>
              <a:t>2.45% INCREASE</a:t>
            </a:r>
          </a:p>
          <a:p>
            <a:pPr marL="0" lvl="0" indent="0">
              <a:buNone/>
            </a:pPr>
            <a:r>
              <a:rPr lang="en-US" sz="3200" dirty="0" smtClean="0"/>
              <a:t>**</a:t>
            </a:r>
            <a:r>
              <a:rPr lang="en-US" sz="3200" i="1" dirty="0" smtClean="0"/>
              <a:t>This is a $208,323 increase from the prior year</a:t>
            </a:r>
          </a:p>
          <a:p>
            <a:r>
              <a:rPr lang="en-US" sz="3200" i="1" dirty="0" smtClean="0"/>
              <a:t>The district did not receive the 3% foundation aid increase that has been afforded in the past. </a:t>
            </a:r>
          </a:p>
          <a:p>
            <a:r>
              <a:rPr lang="en-US" sz="3200" b="1" dirty="0" smtClean="0"/>
              <a:t>This </a:t>
            </a:r>
            <a:r>
              <a:rPr lang="en-US" sz="3200" b="1" dirty="0"/>
              <a:t>tentative budget maintains all </a:t>
            </a:r>
            <a:r>
              <a:rPr lang="en-US" sz="3200" b="1" dirty="0" smtClean="0"/>
              <a:t>current educational programs.</a:t>
            </a:r>
            <a:endParaRPr lang="en-US" sz="3200" b="1" dirty="0"/>
          </a:p>
          <a:p>
            <a:pPr marL="0" lvl="0" indent="0">
              <a:buNone/>
            </a:pPr>
            <a:endParaRPr lang="en-US" sz="3200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9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Appropriation Status of the 2024-2025 Budget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</a:t>
            </a:r>
            <a:r>
              <a:rPr lang="en-US" dirty="0" smtClean="0"/>
              <a:t>urrent </a:t>
            </a:r>
            <a:r>
              <a:rPr lang="en-US" dirty="0"/>
              <a:t>P</a:t>
            </a:r>
            <a:r>
              <a:rPr lang="en-US" dirty="0" smtClean="0"/>
              <a:t>rojection – The district is looking </a:t>
            </a:r>
            <a:r>
              <a:rPr lang="en-US" dirty="0"/>
              <a:t>at a </a:t>
            </a:r>
            <a:r>
              <a:rPr lang="en-US" b="1" i="1" dirty="0" smtClean="0"/>
              <a:t>Budget </a:t>
            </a:r>
            <a:r>
              <a:rPr lang="en-US" dirty="0"/>
              <a:t>of approximately </a:t>
            </a:r>
            <a:r>
              <a:rPr lang="en-US" b="1" dirty="0">
                <a:solidFill>
                  <a:srgbClr val="0070C0"/>
                </a:solidFill>
              </a:rPr>
              <a:t>$</a:t>
            </a:r>
            <a:r>
              <a:rPr lang="en-US" b="1" dirty="0" smtClean="0">
                <a:solidFill>
                  <a:srgbClr val="0070C0"/>
                </a:solidFill>
              </a:rPr>
              <a:t>27,623,921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b="1" i="1" dirty="0" smtClean="0"/>
              <a:t>2024-2025 Budget</a:t>
            </a:r>
            <a:r>
              <a:rPr lang="en-US" dirty="0" smtClean="0"/>
              <a:t>, would increase appropriations by $804,059 (2.99%) over 2023-2024.</a:t>
            </a:r>
            <a:endParaRPr lang="en-US" u="sng" dirty="0" smtClean="0"/>
          </a:p>
          <a:p>
            <a:pPr marL="0" indent="0" algn="ctr">
              <a:buNone/>
            </a:pPr>
            <a:r>
              <a:rPr lang="en-US" sz="3000" u="sng" dirty="0" smtClean="0"/>
              <a:t>Notable Reductions in the 2024-2025 Budget </a:t>
            </a:r>
          </a:p>
          <a:p>
            <a:r>
              <a:rPr lang="en-US" dirty="0" smtClean="0"/>
              <a:t>1.0 FTE Instructional Position (Elementary School)</a:t>
            </a:r>
          </a:p>
          <a:p>
            <a:r>
              <a:rPr lang="en-US" dirty="0" smtClean="0"/>
              <a:t>1.0 FTE Instructional Position (Jr./Sr. High School)</a:t>
            </a:r>
          </a:p>
          <a:p>
            <a:r>
              <a:rPr lang="en-US" dirty="0" smtClean="0"/>
              <a:t>1.0 Maintenance Mechanic </a:t>
            </a:r>
          </a:p>
          <a:p>
            <a:r>
              <a:rPr lang="en-US" dirty="0" smtClean="0"/>
              <a:t>1.0 FTE School Administrator </a:t>
            </a:r>
          </a:p>
          <a:p>
            <a:pPr marL="0" indent="0">
              <a:buNone/>
            </a:pPr>
            <a:r>
              <a:rPr lang="en-US" dirty="0" smtClean="0"/>
              <a:t>**</a:t>
            </a:r>
            <a:r>
              <a:rPr lang="en-US" i="1" dirty="0" smtClean="0"/>
              <a:t>All of the above positions were reduced due to attrition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00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Appropriation Status of the </a:t>
            </a:r>
            <a:r>
              <a:rPr lang="en-US" b="1" dirty="0" smtClean="0"/>
              <a:t>2024-2025 </a:t>
            </a:r>
            <a:r>
              <a:rPr lang="en-US" b="1" dirty="0"/>
              <a:t>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increase in appropriations compared to the 2023-2024 Budget is due to the following factors:</a:t>
            </a:r>
            <a:endParaRPr lang="en-US" dirty="0"/>
          </a:p>
          <a:p>
            <a:r>
              <a:rPr lang="en-US" dirty="0" smtClean="0"/>
              <a:t>Increased cost of Employee </a:t>
            </a:r>
            <a:r>
              <a:rPr lang="en-US" dirty="0"/>
              <a:t>B</a:t>
            </a:r>
            <a:r>
              <a:rPr lang="en-US" dirty="0" smtClean="0"/>
              <a:t>enefits – Approximately $634K</a:t>
            </a:r>
          </a:p>
          <a:p>
            <a:r>
              <a:rPr lang="en-US" dirty="0" smtClean="0"/>
              <a:t>Increase in Debt Service payments – Approximately $170K</a:t>
            </a:r>
          </a:p>
          <a:p>
            <a:r>
              <a:rPr lang="en-US" dirty="0" smtClean="0"/>
              <a:t>Increase in BOCES Costs – Approximately $102K</a:t>
            </a:r>
          </a:p>
          <a:p>
            <a:r>
              <a:rPr lang="en-US" dirty="0" smtClean="0"/>
              <a:t>Increased Tuition </a:t>
            </a:r>
            <a:r>
              <a:rPr lang="en-US" dirty="0"/>
              <a:t>C</a:t>
            </a:r>
            <a:r>
              <a:rPr lang="en-US" dirty="0" smtClean="0"/>
              <a:t>ost </a:t>
            </a:r>
            <a:r>
              <a:rPr lang="en-US" dirty="0"/>
              <a:t>– </a:t>
            </a:r>
            <a:r>
              <a:rPr lang="en-US" dirty="0" smtClean="0"/>
              <a:t>Approximately $388K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**</a:t>
            </a:r>
            <a:r>
              <a:rPr lang="en-US" i="1" dirty="0" smtClean="0"/>
              <a:t>Over the course of the last 3 school years, 20 students have moved into the district in need of outplaced special education services.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238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2024-25 </a:t>
            </a:r>
            <a:r>
              <a:rPr lang="en-US" b="1" dirty="0"/>
              <a:t>Budget Summary</a:t>
            </a:r>
            <a:br>
              <a:rPr lang="en-US" b="1" dirty="0"/>
            </a:br>
            <a:r>
              <a:rPr lang="en-US" sz="3200" b="1" i="1" dirty="0"/>
              <a:t>Where the Money Goes…</a:t>
            </a:r>
            <a:endParaRPr lang="en-US" dirty="0"/>
          </a:p>
        </p:txBody>
      </p:sp>
      <p:graphicFrame>
        <p:nvGraphicFramePr>
          <p:cNvPr id="4" name="Object 0"/>
          <p:cNvGraphicFramePr>
            <a:graphicFrameLocks noGrp="1" noChangeAspect="1"/>
          </p:cNvGraphicFramePr>
          <p:nvPr>
            <p:ph idx="1"/>
            <p:extLst/>
          </p:nvPr>
        </p:nvGraphicFramePr>
        <p:xfrm>
          <a:off x="1284288" y="1690688"/>
          <a:ext cx="9375775" cy="482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Worksheet" r:id="rId3" imgW="8705761" imgH="4476682" progId="Excel.Sheet.8">
                  <p:embed/>
                </p:oleObj>
              </mc:Choice>
              <mc:Fallback>
                <p:oleObj name="Worksheet" r:id="rId3" imgW="8705761" imgH="4476682" progId="Excel.Sheet.8">
                  <p:embed/>
                  <p:pic>
                    <p:nvPicPr>
                      <p:cNvPr id="4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4288" y="1690688"/>
                        <a:ext cx="9375775" cy="48212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7493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Revenue Status </a:t>
            </a:r>
            <a:r>
              <a:rPr lang="en-US" b="1" dirty="0"/>
              <a:t>of the </a:t>
            </a:r>
            <a:r>
              <a:rPr lang="en-US" b="1" dirty="0" smtClean="0"/>
              <a:t>2024-2025 </a:t>
            </a:r>
            <a:r>
              <a:rPr lang="en-US" b="1" dirty="0"/>
              <a:t>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The budget for 2024-25 has a </a:t>
            </a:r>
            <a:r>
              <a:rPr lang="en-US" sz="3200" b="1" i="1" dirty="0" smtClean="0">
                <a:solidFill>
                  <a:srgbClr val="0070C0"/>
                </a:solidFill>
              </a:rPr>
              <a:t>2.45% tax levy increase </a:t>
            </a:r>
            <a:r>
              <a:rPr lang="en-US" sz="3200" dirty="0" smtClean="0"/>
              <a:t>(including the STAR value) – </a:t>
            </a:r>
            <a:r>
              <a:rPr lang="en-US" sz="3200" b="1" dirty="0" smtClean="0">
                <a:solidFill>
                  <a:schemeClr val="accent5"/>
                </a:solidFill>
              </a:rPr>
              <a:t>A 2.45% tax levy increase is below the 4.12% Inflation Rate over the last 12 months</a:t>
            </a:r>
            <a:r>
              <a:rPr lang="en-US" sz="3200" dirty="0" smtClean="0"/>
              <a:t>.</a:t>
            </a:r>
            <a:endParaRPr lang="en-US" sz="3200" dirty="0"/>
          </a:p>
          <a:p>
            <a:r>
              <a:rPr lang="en-US" sz="3200" dirty="0" smtClean="0"/>
              <a:t>This percentage </a:t>
            </a:r>
            <a:r>
              <a:rPr lang="en-US" sz="3200" b="1" dirty="0" smtClean="0">
                <a:solidFill>
                  <a:srgbClr val="0070C0"/>
                </a:solidFill>
              </a:rPr>
              <a:t>(2.45%) </a:t>
            </a:r>
            <a:r>
              <a:rPr lang="en-US" sz="3200" dirty="0" smtClean="0"/>
              <a:t>is calculated by the district to meet the NYS Tax Cap requirement</a:t>
            </a:r>
          </a:p>
          <a:p>
            <a:r>
              <a:rPr lang="en-US" sz="3200" dirty="0" smtClean="0"/>
              <a:t>For 2024-2025, the district DID NOT receive a 3% increase in foundation aid as has been provided in past years. 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2537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 </a:t>
            </a:r>
            <a:r>
              <a:rPr lang="en-US" b="1" dirty="0"/>
              <a:t>2024-25 Budget Summary</a:t>
            </a:r>
            <a:br>
              <a:rPr lang="en-US" b="1" dirty="0"/>
            </a:br>
            <a:r>
              <a:rPr lang="en-US" sz="3200" b="1" i="1" dirty="0"/>
              <a:t>Where the Money Comes From…</a:t>
            </a:r>
            <a:endParaRPr lang="en-US" dirty="0"/>
          </a:p>
        </p:txBody>
      </p:sp>
      <p:graphicFrame>
        <p:nvGraphicFramePr>
          <p:cNvPr id="4" name="Object 0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632077"/>
              </p:ext>
            </p:extLst>
          </p:nvPr>
        </p:nvGraphicFramePr>
        <p:xfrm>
          <a:off x="1381125" y="1753441"/>
          <a:ext cx="9429750" cy="484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name="Worksheet" r:id="rId3" imgW="8829618" imgH="4533934" progId="Excel.Sheet.8">
                  <p:embed/>
                </p:oleObj>
              </mc:Choice>
              <mc:Fallback>
                <p:oleObj name="Worksheet" r:id="rId3" imgW="8829618" imgH="4533934" progId="Excel.Sheet.8">
                  <p:embed/>
                  <p:pic>
                    <p:nvPicPr>
                      <p:cNvPr id="4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1125" y="1753441"/>
                        <a:ext cx="9429750" cy="4841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317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2024-2025 Budget 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smtClean="0"/>
              <a:t>2024-25 </a:t>
            </a:r>
            <a:r>
              <a:rPr lang="en-US" dirty="0"/>
              <a:t>school fiscal </a:t>
            </a:r>
            <a:r>
              <a:rPr lang="en-US" dirty="0" smtClean="0"/>
              <a:t>year tentative Budget </a:t>
            </a:r>
            <a:r>
              <a:rPr lang="en-US" dirty="0"/>
              <a:t>is a</a:t>
            </a:r>
            <a:r>
              <a:rPr lang="en-US" dirty="0" smtClean="0"/>
              <a:t> </a:t>
            </a:r>
            <a:r>
              <a:rPr lang="en-US" dirty="0"/>
              <a:t>total of $</a:t>
            </a:r>
            <a:r>
              <a:rPr lang="en-US" dirty="0" smtClean="0"/>
              <a:t>27,623,921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budget change amount is an </a:t>
            </a:r>
            <a:r>
              <a:rPr lang="en-US" dirty="0" smtClean="0"/>
              <a:t>overall</a:t>
            </a:r>
            <a:r>
              <a:rPr lang="en-US" dirty="0"/>
              <a:t> $804,059</a:t>
            </a:r>
            <a:r>
              <a:rPr lang="en-US" dirty="0" smtClean="0"/>
              <a:t> </a:t>
            </a:r>
            <a:r>
              <a:rPr lang="en-US" dirty="0"/>
              <a:t>increase, which is </a:t>
            </a:r>
            <a:r>
              <a:rPr lang="en-US" dirty="0" smtClean="0"/>
              <a:t>2.99% </a:t>
            </a:r>
            <a:r>
              <a:rPr lang="en-US" dirty="0"/>
              <a:t>more compared to </a:t>
            </a:r>
            <a:r>
              <a:rPr lang="en-US" dirty="0" smtClean="0"/>
              <a:t>2023-24</a:t>
            </a:r>
          </a:p>
          <a:p>
            <a:r>
              <a:rPr lang="en-US" dirty="0" smtClean="0"/>
              <a:t>$322,231 </a:t>
            </a:r>
            <a:r>
              <a:rPr lang="en-US" dirty="0"/>
              <a:t>of the </a:t>
            </a:r>
            <a:r>
              <a:rPr lang="en-US" dirty="0" smtClean="0"/>
              <a:t>budget increase </a:t>
            </a:r>
            <a:r>
              <a:rPr lang="en-US" dirty="0"/>
              <a:t>is due to necessary salaries and benefits adjustments. </a:t>
            </a:r>
            <a:endParaRPr lang="en-US" dirty="0" smtClean="0"/>
          </a:p>
          <a:p>
            <a:r>
              <a:rPr lang="en-US" dirty="0" smtClean="0"/>
              <a:t>$272,045 </a:t>
            </a:r>
            <a:r>
              <a:rPr lang="en-US" dirty="0"/>
              <a:t>of </a:t>
            </a:r>
            <a:r>
              <a:rPr lang="en-US" dirty="0" smtClean="0"/>
              <a:t>the budget </a:t>
            </a:r>
            <a:r>
              <a:rPr lang="en-US" dirty="0"/>
              <a:t>increase is attributed to necessary BOCES services and Debt Service payments. </a:t>
            </a:r>
            <a:endParaRPr lang="en-US" dirty="0" smtClean="0"/>
          </a:p>
          <a:p>
            <a:r>
              <a:rPr lang="en-US" dirty="0" smtClean="0"/>
              <a:t>$388,500 of the increase is due to Out of District Student Placements.</a:t>
            </a:r>
          </a:p>
        </p:txBody>
      </p:sp>
    </p:spTree>
    <p:extLst>
      <p:ext uri="{BB962C8B-B14F-4D97-AF65-F5344CB8AC3E}">
        <p14:creationId xmlns:p14="http://schemas.microsoft.com/office/powerpoint/2010/main" val="104448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28083</TotalTime>
  <Words>579</Words>
  <Application>Microsoft Office PowerPoint</Application>
  <PresentationFormat>Widescreen</PresentationFormat>
  <Paragraphs>52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Acrobat Document</vt:lpstr>
      <vt:lpstr>Worksheet</vt:lpstr>
      <vt:lpstr>PowerPoint Presentation</vt:lpstr>
      <vt:lpstr>2024-2025 Budget Objectives/Goals</vt:lpstr>
      <vt:lpstr>2024-2025 Budget Highlights</vt:lpstr>
      <vt:lpstr>Appropriation Status of the 2024-2025 Budget</vt:lpstr>
      <vt:lpstr>Appropriation Status of the 2024-2025 Budget</vt:lpstr>
      <vt:lpstr>2024-25 Budget Summary Where the Money Goes…</vt:lpstr>
      <vt:lpstr>Revenue Status of the 2024-2025 Budget</vt:lpstr>
      <vt:lpstr> 2024-25 Budget Summary Where the Money Comes From…</vt:lpstr>
      <vt:lpstr>2024-2025 Budget Summary</vt:lpstr>
      <vt:lpstr>Propositions on May 21, 2024</vt:lpstr>
    </vt:vector>
  </TitlesOfParts>
  <Company>Schoharie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Schoharie Central School District</dc:title>
  <dc:creator>Windows User</dc:creator>
  <cp:lastModifiedBy>Windows User</cp:lastModifiedBy>
  <cp:revision>114</cp:revision>
  <cp:lastPrinted>2024-04-24T20:07:19Z</cp:lastPrinted>
  <dcterms:created xsi:type="dcterms:W3CDTF">2022-02-08T13:27:26Z</dcterms:created>
  <dcterms:modified xsi:type="dcterms:W3CDTF">2024-04-24T20:24:57Z</dcterms:modified>
</cp:coreProperties>
</file>